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4" r:id="rId2"/>
  </p:sldMasterIdLst>
  <p:notesMasterIdLst>
    <p:notesMasterId r:id="rId14"/>
  </p:notesMasterIdLst>
  <p:handoutMasterIdLst>
    <p:handoutMasterId r:id="rId15"/>
  </p:handoutMasterIdLst>
  <p:sldIdLst>
    <p:sldId id="331" r:id="rId3"/>
    <p:sldId id="281" r:id="rId4"/>
    <p:sldId id="333" r:id="rId5"/>
    <p:sldId id="334" r:id="rId6"/>
    <p:sldId id="335" r:id="rId7"/>
    <p:sldId id="342" r:id="rId8"/>
    <p:sldId id="343" r:id="rId9"/>
    <p:sldId id="344" r:id="rId10"/>
    <p:sldId id="345" r:id="rId11"/>
    <p:sldId id="346" r:id="rId12"/>
    <p:sldId id="341"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 Saperstein" initials="" lastIdx="14" clrIdx="0"/>
  <p:cmAuthor id="1" name="Hunter Hasting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showComments="0">
  <p:normalViewPr horzBarState="maximized">
    <p:restoredLeft sz="15620"/>
    <p:restoredTop sz="99786" autoAdjust="0"/>
  </p:normalViewPr>
  <p:slideViewPr>
    <p:cSldViewPr snapToGrid="0" snapToObjects="1">
      <p:cViewPr>
        <p:scale>
          <a:sx n="76" d="100"/>
          <a:sy n="76" d="100"/>
        </p:scale>
        <p:origin x="-408" y="-232"/>
      </p:cViewPr>
      <p:guideLst>
        <p:guide orient="horz" pos="3461"/>
        <p:guide pos="163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023E8FE-3A5A-784A-B743-29B597FD72CC}" type="datetime1">
              <a:rPr lang="en-US" smtClean="0"/>
              <a:t>2/18/14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7CA6C80-FF2A-AB41-AF1C-26F5AD097CAA}" type="slidenum">
              <a:rPr lang="en-US" smtClean="0"/>
              <a:t>‹#›</a:t>
            </a:fld>
            <a:endParaRPr lang="en-US" dirty="0"/>
          </a:p>
        </p:txBody>
      </p:sp>
    </p:spTree>
    <p:extLst>
      <p:ext uri="{BB962C8B-B14F-4D97-AF65-F5344CB8AC3E}">
        <p14:creationId xmlns:p14="http://schemas.microsoft.com/office/powerpoint/2010/main" val="42663456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5E4974-582A-5149-A4DF-DC43CE8569ED}" type="datetime1">
              <a:rPr lang="en-US" smtClean="0"/>
              <a:t>2/18/14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48E126-44C0-F745-9AA4-38C350D1138D}" type="slidenum">
              <a:rPr lang="en-US" smtClean="0"/>
              <a:t>‹#›</a:t>
            </a:fld>
            <a:endParaRPr lang="en-US" dirty="0"/>
          </a:p>
        </p:txBody>
      </p:sp>
    </p:spTree>
    <p:extLst>
      <p:ext uri="{BB962C8B-B14F-4D97-AF65-F5344CB8AC3E}">
        <p14:creationId xmlns:p14="http://schemas.microsoft.com/office/powerpoint/2010/main" val="39137421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a:t>
            </a:r>
            <a:r>
              <a:rPr lang="en-US" baseline="0" dirty="0" smtClean="0"/>
              <a:t> story of layoffs and average tenure in SV companies</a:t>
            </a:r>
            <a:endParaRPr lang="en-US" dirty="0"/>
          </a:p>
        </p:txBody>
      </p:sp>
      <p:sp>
        <p:nvSpPr>
          <p:cNvPr id="4" name="Slide Number Placeholder 3"/>
          <p:cNvSpPr>
            <a:spLocks noGrp="1"/>
          </p:cNvSpPr>
          <p:nvPr>
            <p:ph type="sldNum" sz="quarter" idx="10"/>
          </p:nvPr>
        </p:nvSpPr>
        <p:spPr/>
        <p:txBody>
          <a:bodyPr/>
          <a:lstStyle/>
          <a:p>
            <a:fld id="{7648E126-44C0-F745-9AA4-38C350D1138D}" type="slidenum">
              <a:rPr lang="en-US" smtClean="0"/>
              <a:t>2</a:t>
            </a:fld>
            <a:endParaRPr lang="en-US" dirty="0"/>
          </a:p>
        </p:txBody>
      </p:sp>
    </p:spTree>
    <p:extLst>
      <p:ext uri="{BB962C8B-B14F-4D97-AF65-F5344CB8AC3E}">
        <p14:creationId xmlns:p14="http://schemas.microsoft.com/office/powerpoint/2010/main" val="1974459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a:t>
            </a:r>
            <a:r>
              <a:rPr lang="en-US" baseline="0" dirty="0" smtClean="0"/>
              <a:t> about Wristbands with QR codes so videos and photos can be uploaded to parents</a:t>
            </a:r>
          </a:p>
          <a:p>
            <a:endParaRPr lang="en-US" baseline="0" dirty="0" smtClean="0"/>
          </a:p>
          <a:p>
            <a:r>
              <a:rPr lang="en-US" baseline="0" dirty="0" smtClean="0"/>
              <a:t>Cloud based system called </a:t>
            </a:r>
            <a:r>
              <a:rPr lang="en-US" baseline="0" dirty="0" err="1" smtClean="0"/>
              <a:t>Heroku</a:t>
            </a:r>
            <a:r>
              <a:rPr lang="en-US" baseline="0" dirty="0" smtClean="0"/>
              <a:t> a service on top of Amazon; registration scaled to all locations with each parent registering kid on day be </a:t>
            </a:r>
            <a:r>
              <a:rPr lang="en-US" baseline="0" smtClean="0"/>
              <a:t>day basis.</a:t>
            </a:r>
            <a:endParaRPr lang="en-US" dirty="0"/>
          </a:p>
        </p:txBody>
      </p:sp>
      <p:sp>
        <p:nvSpPr>
          <p:cNvPr id="4" name="Slide Number Placeholder 3"/>
          <p:cNvSpPr>
            <a:spLocks noGrp="1"/>
          </p:cNvSpPr>
          <p:nvPr>
            <p:ph type="sldNum" sz="quarter" idx="10"/>
          </p:nvPr>
        </p:nvSpPr>
        <p:spPr/>
        <p:txBody>
          <a:bodyPr/>
          <a:lstStyle/>
          <a:p>
            <a:fld id="{21EA1BEE-A6AA-B540-AA00-A868783A85B5}" type="slidenum">
              <a:rPr lang="en-US" smtClean="0"/>
              <a:t>11</a:t>
            </a:fld>
            <a:endParaRPr lang="en-US"/>
          </a:p>
        </p:txBody>
      </p:sp>
    </p:spTree>
    <p:extLst>
      <p:ext uri="{BB962C8B-B14F-4D97-AF65-F5344CB8AC3E}">
        <p14:creationId xmlns:p14="http://schemas.microsoft.com/office/powerpoint/2010/main" val="2768617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8E126-44C0-F745-9AA4-38C350D1138D}" type="slidenum">
              <a:rPr lang="en-US" smtClean="0"/>
              <a:t>3</a:t>
            </a:fld>
            <a:endParaRPr lang="en-US" dirty="0"/>
          </a:p>
        </p:txBody>
      </p:sp>
    </p:spTree>
    <p:extLst>
      <p:ext uri="{BB962C8B-B14F-4D97-AF65-F5344CB8AC3E}">
        <p14:creationId xmlns:p14="http://schemas.microsoft.com/office/powerpoint/2010/main" val="1974459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8E126-44C0-F745-9AA4-38C350D1138D}" type="slidenum">
              <a:rPr lang="en-US" smtClean="0"/>
              <a:t>4</a:t>
            </a:fld>
            <a:endParaRPr lang="en-US" dirty="0"/>
          </a:p>
        </p:txBody>
      </p:sp>
    </p:spTree>
    <p:extLst>
      <p:ext uri="{BB962C8B-B14F-4D97-AF65-F5344CB8AC3E}">
        <p14:creationId xmlns:p14="http://schemas.microsoft.com/office/powerpoint/2010/main" val="1974459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biggest challenge in business today – large, small, or start-up – is this: all</a:t>
            </a:r>
            <a:r>
              <a:rPr lang="en-US" baseline="0" dirty="0" smtClean="0"/>
              <a:t> products are becoming services, and all services are becoming digital. Since the output of services is an experience, which is subjectively and idiosyncratically evaluated by the customer, businesses find themselves in an era of subjectivity. Since all business history has been defined by objectivity – metrics of performance – businesses are desperately looking for experts in managing in the subjective era. Nobody teaches that – yet it</a:t>
            </a:r>
            <a:r>
              <a:rPr lang="fr-FR" baseline="0" dirty="0" smtClean="0"/>
              <a:t>’</a:t>
            </a:r>
            <a:r>
              <a:rPr lang="en-US" baseline="0" dirty="0" smtClean="0"/>
              <a:t>s a skill set you need.</a:t>
            </a:r>
            <a:endParaRPr lang="en-US" dirty="0"/>
          </a:p>
        </p:txBody>
      </p:sp>
      <p:sp>
        <p:nvSpPr>
          <p:cNvPr id="4" name="Slide Number Placeholder 3"/>
          <p:cNvSpPr>
            <a:spLocks noGrp="1"/>
          </p:cNvSpPr>
          <p:nvPr>
            <p:ph type="sldNum" sz="quarter" idx="10"/>
          </p:nvPr>
        </p:nvSpPr>
        <p:spPr/>
        <p:txBody>
          <a:bodyPr/>
          <a:lstStyle/>
          <a:p>
            <a:fld id="{7648E126-44C0-F745-9AA4-38C350D1138D}" type="slidenum">
              <a:rPr lang="en-US" smtClean="0"/>
              <a:t>5</a:t>
            </a:fld>
            <a:endParaRPr lang="en-US" dirty="0"/>
          </a:p>
        </p:txBody>
      </p:sp>
    </p:spTree>
    <p:extLst>
      <p:ext uri="{BB962C8B-B14F-4D97-AF65-F5344CB8AC3E}">
        <p14:creationId xmlns:p14="http://schemas.microsoft.com/office/powerpoint/2010/main" val="1974459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biggest challenge in business today – large, small, or start-up – is this: all</a:t>
            </a:r>
            <a:r>
              <a:rPr lang="en-US" baseline="0" dirty="0" smtClean="0"/>
              <a:t> products are becoming services, and all services are becoming digital. Since the output of services is an experience, which is subjectively and idiosyncratically evaluated by the customer, businesses find themselves in an era of subjectivity. Since all business history has been defined by objectivity – metrics of performance – businesses are desperately looking for experts in managing in the subjective era. Nobody teaches that – yet it</a:t>
            </a:r>
            <a:r>
              <a:rPr lang="fr-FR" baseline="0" dirty="0" smtClean="0"/>
              <a:t>’</a:t>
            </a:r>
            <a:r>
              <a:rPr lang="en-US" baseline="0" dirty="0" smtClean="0"/>
              <a:t>s a skill set you need.</a:t>
            </a:r>
            <a:endParaRPr lang="en-US" dirty="0"/>
          </a:p>
        </p:txBody>
      </p:sp>
      <p:sp>
        <p:nvSpPr>
          <p:cNvPr id="4" name="Slide Number Placeholder 3"/>
          <p:cNvSpPr>
            <a:spLocks noGrp="1"/>
          </p:cNvSpPr>
          <p:nvPr>
            <p:ph type="sldNum" sz="quarter" idx="10"/>
          </p:nvPr>
        </p:nvSpPr>
        <p:spPr/>
        <p:txBody>
          <a:bodyPr/>
          <a:lstStyle/>
          <a:p>
            <a:fld id="{7648E126-44C0-F745-9AA4-38C350D1138D}" type="slidenum">
              <a:rPr lang="en-US" smtClean="0"/>
              <a:t>6</a:t>
            </a:fld>
            <a:endParaRPr lang="en-US" dirty="0"/>
          </a:p>
        </p:txBody>
      </p:sp>
    </p:spTree>
    <p:extLst>
      <p:ext uri="{BB962C8B-B14F-4D97-AF65-F5344CB8AC3E}">
        <p14:creationId xmlns:p14="http://schemas.microsoft.com/office/powerpoint/2010/main" val="1974459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biggest challenge in business today – large, small, or start-up – is this: all</a:t>
            </a:r>
            <a:r>
              <a:rPr lang="en-US" baseline="0" dirty="0" smtClean="0"/>
              <a:t> products are becoming services, and all services are becoming digital. Since the output of services is an experience, which is subjectively and idiosyncratically evaluated by the customer, businesses find themselves in an era of subjectivity. Since all business history has been defined by objectivity – metrics of performance – businesses are desperately looking for experts in managing in the subjective era. Nobody teaches that – yet it</a:t>
            </a:r>
            <a:r>
              <a:rPr lang="fr-FR" baseline="0" dirty="0" smtClean="0"/>
              <a:t>’</a:t>
            </a:r>
            <a:r>
              <a:rPr lang="en-US" baseline="0" dirty="0" smtClean="0"/>
              <a:t>s a skill set you need.</a:t>
            </a:r>
            <a:endParaRPr lang="en-US" dirty="0"/>
          </a:p>
        </p:txBody>
      </p:sp>
      <p:sp>
        <p:nvSpPr>
          <p:cNvPr id="4" name="Slide Number Placeholder 3"/>
          <p:cNvSpPr>
            <a:spLocks noGrp="1"/>
          </p:cNvSpPr>
          <p:nvPr>
            <p:ph type="sldNum" sz="quarter" idx="10"/>
          </p:nvPr>
        </p:nvSpPr>
        <p:spPr/>
        <p:txBody>
          <a:bodyPr/>
          <a:lstStyle/>
          <a:p>
            <a:fld id="{7648E126-44C0-F745-9AA4-38C350D1138D}" type="slidenum">
              <a:rPr lang="en-US" smtClean="0"/>
              <a:t>7</a:t>
            </a:fld>
            <a:endParaRPr lang="en-US" dirty="0"/>
          </a:p>
        </p:txBody>
      </p:sp>
    </p:spTree>
    <p:extLst>
      <p:ext uri="{BB962C8B-B14F-4D97-AF65-F5344CB8AC3E}">
        <p14:creationId xmlns:p14="http://schemas.microsoft.com/office/powerpoint/2010/main" val="1974459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biggest challenge in business today – large, small, or start-up – is this: all</a:t>
            </a:r>
            <a:r>
              <a:rPr lang="en-US" baseline="0" dirty="0" smtClean="0"/>
              <a:t> products are becoming services, and all services are becoming digital. Since the output of services is an experience, which is subjectively and idiosyncratically evaluated by the customer, businesses find themselves in an era of subjectivity. Since all business history has been defined by objectivity – metrics of performance – businesses are desperately looking for experts in managing in the subjective era. Nobody teaches that – yet it</a:t>
            </a:r>
            <a:r>
              <a:rPr lang="fr-FR" baseline="0" dirty="0" smtClean="0"/>
              <a:t>’</a:t>
            </a:r>
            <a:r>
              <a:rPr lang="en-US" baseline="0" dirty="0" smtClean="0"/>
              <a:t>s a skill set you need.</a:t>
            </a:r>
            <a:endParaRPr lang="en-US" dirty="0"/>
          </a:p>
        </p:txBody>
      </p:sp>
      <p:sp>
        <p:nvSpPr>
          <p:cNvPr id="4" name="Slide Number Placeholder 3"/>
          <p:cNvSpPr>
            <a:spLocks noGrp="1"/>
          </p:cNvSpPr>
          <p:nvPr>
            <p:ph type="sldNum" sz="quarter" idx="10"/>
          </p:nvPr>
        </p:nvSpPr>
        <p:spPr/>
        <p:txBody>
          <a:bodyPr/>
          <a:lstStyle/>
          <a:p>
            <a:fld id="{7648E126-44C0-F745-9AA4-38C350D1138D}" type="slidenum">
              <a:rPr lang="en-US" smtClean="0"/>
              <a:t>8</a:t>
            </a:fld>
            <a:endParaRPr lang="en-US" dirty="0"/>
          </a:p>
        </p:txBody>
      </p:sp>
    </p:spTree>
    <p:extLst>
      <p:ext uri="{BB962C8B-B14F-4D97-AF65-F5344CB8AC3E}">
        <p14:creationId xmlns:p14="http://schemas.microsoft.com/office/powerpoint/2010/main" val="1974459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biggest challenge in business today – large, small, or start-up – is this: all</a:t>
            </a:r>
            <a:r>
              <a:rPr lang="en-US" baseline="0" dirty="0" smtClean="0"/>
              <a:t> products are becoming services, and all services are becoming digital. Since the output of services is an experience, which is subjectively and idiosyncratically evaluated by the customer, businesses find themselves in an era of subjectivity. Since all business history has been defined by objectivity – metrics of performance – businesses are desperately looking for experts in managing in the subjective era. Nobody teaches that – yet it</a:t>
            </a:r>
            <a:r>
              <a:rPr lang="fr-FR" baseline="0" dirty="0" smtClean="0"/>
              <a:t>’</a:t>
            </a:r>
            <a:r>
              <a:rPr lang="en-US" baseline="0" dirty="0" smtClean="0"/>
              <a:t>s a skill set you need.</a:t>
            </a:r>
            <a:endParaRPr lang="en-US" dirty="0"/>
          </a:p>
        </p:txBody>
      </p:sp>
      <p:sp>
        <p:nvSpPr>
          <p:cNvPr id="4" name="Slide Number Placeholder 3"/>
          <p:cNvSpPr>
            <a:spLocks noGrp="1"/>
          </p:cNvSpPr>
          <p:nvPr>
            <p:ph type="sldNum" sz="quarter" idx="10"/>
          </p:nvPr>
        </p:nvSpPr>
        <p:spPr/>
        <p:txBody>
          <a:bodyPr/>
          <a:lstStyle/>
          <a:p>
            <a:fld id="{7648E126-44C0-F745-9AA4-38C350D1138D}" type="slidenum">
              <a:rPr lang="en-US" smtClean="0"/>
              <a:t>9</a:t>
            </a:fld>
            <a:endParaRPr lang="en-US" dirty="0"/>
          </a:p>
        </p:txBody>
      </p:sp>
    </p:spTree>
    <p:extLst>
      <p:ext uri="{BB962C8B-B14F-4D97-AF65-F5344CB8AC3E}">
        <p14:creationId xmlns:p14="http://schemas.microsoft.com/office/powerpoint/2010/main" val="1974459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biggest challenge in business today – large, small, or start-up – is this: all</a:t>
            </a:r>
            <a:r>
              <a:rPr lang="en-US" baseline="0" dirty="0" smtClean="0"/>
              <a:t> products are becoming services, and all services are becoming digital. Since the output of services is an experience, which is subjectively and idiosyncratically evaluated by the customer, businesses find themselves in an era of subjectivity. Since all business history has been defined by objectivity – metrics of performance – businesses are desperately looking for experts in managing in the subjective era. Nobody teaches that – yet it</a:t>
            </a:r>
            <a:r>
              <a:rPr lang="fr-FR" baseline="0" dirty="0" smtClean="0"/>
              <a:t>’</a:t>
            </a:r>
            <a:r>
              <a:rPr lang="en-US" baseline="0" dirty="0" smtClean="0"/>
              <a:t>s a skill set you need.</a:t>
            </a:r>
            <a:endParaRPr lang="en-US" dirty="0"/>
          </a:p>
        </p:txBody>
      </p:sp>
      <p:sp>
        <p:nvSpPr>
          <p:cNvPr id="4" name="Slide Number Placeholder 3"/>
          <p:cNvSpPr>
            <a:spLocks noGrp="1"/>
          </p:cNvSpPr>
          <p:nvPr>
            <p:ph type="sldNum" sz="quarter" idx="10"/>
          </p:nvPr>
        </p:nvSpPr>
        <p:spPr/>
        <p:txBody>
          <a:bodyPr/>
          <a:lstStyle/>
          <a:p>
            <a:fld id="{7648E126-44C0-F745-9AA4-38C350D1138D}" type="slidenum">
              <a:rPr lang="en-US" smtClean="0"/>
              <a:t>10</a:t>
            </a:fld>
            <a:endParaRPr lang="en-US" dirty="0"/>
          </a:p>
        </p:txBody>
      </p:sp>
    </p:spTree>
    <p:extLst>
      <p:ext uri="{BB962C8B-B14F-4D97-AF65-F5344CB8AC3E}">
        <p14:creationId xmlns:p14="http://schemas.microsoft.com/office/powerpoint/2010/main" val="1974459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January 2014</a:t>
            </a:r>
            <a:endParaRPr lang="en-US" dirty="0"/>
          </a:p>
        </p:txBody>
      </p:sp>
      <p:sp>
        <p:nvSpPr>
          <p:cNvPr id="5" name="Footer Placeholder 4"/>
          <p:cNvSpPr>
            <a:spLocks noGrp="1"/>
          </p:cNvSpPr>
          <p:nvPr>
            <p:ph type="ftr" sz="quarter" idx="11"/>
          </p:nvPr>
        </p:nvSpPr>
        <p:spPr/>
        <p:txBody>
          <a:bodyPr/>
          <a:lstStyle/>
          <a:p>
            <a:r>
              <a:rPr lang="en-US" dirty="0" smtClean="0"/>
              <a:t>CVC Group, LLC for Hult International Business School</a:t>
            </a:r>
            <a:endParaRPr lang="en-US" dirty="0"/>
          </a:p>
        </p:txBody>
      </p:sp>
      <p:sp>
        <p:nvSpPr>
          <p:cNvPr id="6" name="Slide Number Placeholder 5"/>
          <p:cNvSpPr>
            <a:spLocks noGrp="1"/>
          </p:cNvSpPr>
          <p:nvPr>
            <p:ph type="sldNum" sz="quarter" idx="12"/>
          </p:nvPr>
        </p:nvSpPr>
        <p:spPr/>
        <p:txBody>
          <a:bodyPr/>
          <a:lstStyle/>
          <a:p>
            <a:fld id="{A1210FE0-BD2B-FE48-A346-2A974064F893}" type="slidenum">
              <a:rPr lang="en-US" smtClean="0"/>
              <a:t>‹#›</a:t>
            </a:fld>
            <a:endParaRPr lang="en-US" dirty="0"/>
          </a:p>
        </p:txBody>
      </p:sp>
    </p:spTree>
    <p:extLst>
      <p:ext uri="{BB962C8B-B14F-4D97-AF65-F5344CB8AC3E}">
        <p14:creationId xmlns:p14="http://schemas.microsoft.com/office/powerpoint/2010/main" val="355035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January 2014</a:t>
            </a:r>
            <a:endParaRPr lang="en-US" dirty="0"/>
          </a:p>
        </p:txBody>
      </p:sp>
      <p:sp>
        <p:nvSpPr>
          <p:cNvPr id="5" name="Footer Placeholder 4"/>
          <p:cNvSpPr>
            <a:spLocks noGrp="1"/>
          </p:cNvSpPr>
          <p:nvPr>
            <p:ph type="ftr" sz="quarter" idx="11"/>
          </p:nvPr>
        </p:nvSpPr>
        <p:spPr/>
        <p:txBody>
          <a:bodyPr/>
          <a:lstStyle/>
          <a:p>
            <a:r>
              <a:rPr lang="en-US" dirty="0" smtClean="0"/>
              <a:t>CVC Group, LLC for Hult International Business School</a:t>
            </a:r>
            <a:endParaRPr lang="en-US" dirty="0"/>
          </a:p>
        </p:txBody>
      </p:sp>
      <p:sp>
        <p:nvSpPr>
          <p:cNvPr id="6" name="Slide Number Placeholder 5"/>
          <p:cNvSpPr>
            <a:spLocks noGrp="1"/>
          </p:cNvSpPr>
          <p:nvPr>
            <p:ph type="sldNum" sz="quarter" idx="12"/>
          </p:nvPr>
        </p:nvSpPr>
        <p:spPr/>
        <p:txBody>
          <a:bodyPr/>
          <a:lstStyle/>
          <a:p>
            <a:fld id="{A1210FE0-BD2B-FE48-A346-2A974064F893}" type="slidenum">
              <a:rPr lang="en-US" smtClean="0"/>
              <a:t>‹#›</a:t>
            </a:fld>
            <a:endParaRPr lang="en-US" dirty="0"/>
          </a:p>
        </p:txBody>
      </p:sp>
    </p:spTree>
    <p:extLst>
      <p:ext uri="{BB962C8B-B14F-4D97-AF65-F5344CB8AC3E}">
        <p14:creationId xmlns:p14="http://schemas.microsoft.com/office/powerpoint/2010/main" val="78290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January 2014</a:t>
            </a:r>
            <a:endParaRPr lang="en-US" dirty="0"/>
          </a:p>
        </p:txBody>
      </p:sp>
      <p:sp>
        <p:nvSpPr>
          <p:cNvPr id="5" name="Footer Placeholder 4"/>
          <p:cNvSpPr>
            <a:spLocks noGrp="1"/>
          </p:cNvSpPr>
          <p:nvPr>
            <p:ph type="ftr" sz="quarter" idx="11"/>
          </p:nvPr>
        </p:nvSpPr>
        <p:spPr/>
        <p:txBody>
          <a:bodyPr/>
          <a:lstStyle/>
          <a:p>
            <a:r>
              <a:rPr lang="en-US" dirty="0" smtClean="0"/>
              <a:t>CVC Group, LLC for Hult International Business School</a:t>
            </a:r>
            <a:endParaRPr lang="en-US" dirty="0"/>
          </a:p>
        </p:txBody>
      </p:sp>
      <p:sp>
        <p:nvSpPr>
          <p:cNvPr id="6" name="Slide Number Placeholder 5"/>
          <p:cNvSpPr>
            <a:spLocks noGrp="1"/>
          </p:cNvSpPr>
          <p:nvPr>
            <p:ph type="sldNum" sz="quarter" idx="12"/>
          </p:nvPr>
        </p:nvSpPr>
        <p:spPr/>
        <p:txBody>
          <a:bodyPr/>
          <a:lstStyle/>
          <a:p>
            <a:fld id="{A1210FE0-BD2B-FE48-A346-2A974064F893}" type="slidenum">
              <a:rPr lang="en-US" smtClean="0"/>
              <a:t>‹#›</a:t>
            </a:fld>
            <a:endParaRPr lang="en-US" dirty="0"/>
          </a:p>
        </p:txBody>
      </p:sp>
    </p:spTree>
    <p:extLst>
      <p:ext uri="{BB962C8B-B14F-4D97-AF65-F5344CB8AC3E}">
        <p14:creationId xmlns:p14="http://schemas.microsoft.com/office/powerpoint/2010/main" val="151652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353175"/>
            <a:ext cx="2895600" cy="365125"/>
          </a:xfrm>
        </p:spPr>
        <p:txBody>
          <a:bodyPr/>
          <a:lstStyle>
            <a:lvl1pPr>
              <a:defRPr sz="1000"/>
            </a:lvl1pPr>
          </a:lstStyle>
          <a:p>
            <a:r>
              <a:rPr lang="en-US" smtClean="0"/>
              <a:t>CVC Group, LLC for Hult International Business School</a:t>
            </a:r>
            <a:endParaRPr lang="en-US" dirty="0"/>
          </a:p>
        </p:txBody>
      </p:sp>
      <p:sp>
        <p:nvSpPr>
          <p:cNvPr id="6" name="Slide Number Placeholder 5"/>
          <p:cNvSpPr>
            <a:spLocks noGrp="1"/>
          </p:cNvSpPr>
          <p:nvPr>
            <p:ph type="sldNum" sz="quarter" idx="12"/>
          </p:nvPr>
        </p:nvSpPr>
        <p:spPr>
          <a:xfrm>
            <a:off x="6553200" y="6353175"/>
            <a:ext cx="2133600" cy="365125"/>
          </a:xfrm>
        </p:spPr>
        <p:txBody>
          <a:bodyPr/>
          <a:lstStyle>
            <a:lvl1pPr>
              <a:defRPr sz="1000"/>
            </a:lvl1pPr>
          </a:lstStyle>
          <a:p>
            <a:fld id="{18197839-089B-4BF9-A963-85AC0D3720CA}" type="slidenum">
              <a:rPr lang="en-US" smtClean="0"/>
              <a:pPr/>
              <a:t>‹#›</a:t>
            </a:fld>
            <a:endParaRPr lang="en-US" dirty="0"/>
          </a:p>
        </p:txBody>
      </p:sp>
      <p:grpSp>
        <p:nvGrpSpPr>
          <p:cNvPr id="26" name="Group 25"/>
          <p:cNvGrpSpPr/>
          <p:nvPr userDrawn="1"/>
        </p:nvGrpSpPr>
        <p:grpSpPr>
          <a:xfrm flipH="1">
            <a:off x="0" y="0"/>
            <a:ext cx="9144000" cy="838200"/>
            <a:chOff x="0" y="2886075"/>
            <a:chExt cx="9144000" cy="1143000"/>
          </a:xfrm>
        </p:grpSpPr>
        <p:sp>
          <p:nvSpPr>
            <p:cNvPr id="7" name="Rectangle 6"/>
            <p:cNvSpPr>
              <a:spLocks noChangeAspect="1"/>
            </p:cNvSpPr>
            <p:nvPr userDrawn="1"/>
          </p:nvSpPr>
          <p:spPr>
            <a:xfrm>
              <a:off x="990600" y="2886075"/>
              <a:ext cx="8153400" cy="1143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userDrawn="1"/>
          </p:nvGrpSpPr>
          <p:grpSpPr>
            <a:xfrm>
              <a:off x="0" y="2886075"/>
              <a:ext cx="1981480" cy="1143000"/>
              <a:chOff x="162717" y="304800"/>
              <a:chExt cx="1337197" cy="771351"/>
            </a:xfrm>
          </p:grpSpPr>
          <p:sp>
            <p:nvSpPr>
              <p:cNvPr id="9" name="Rectangle 8"/>
              <p:cNvSpPr/>
              <p:nvPr/>
            </p:nvSpPr>
            <p:spPr>
              <a:xfrm>
                <a:off x="1276352" y="304800"/>
                <a:ext cx="223562" cy="19270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830792" y="304800"/>
                <a:ext cx="223562" cy="19270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053307" y="304800"/>
                <a:ext cx="223562" cy="192704"/>
              </a:xfrm>
              <a:prstGeom prst="rect">
                <a:avLst/>
              </a:prstGeom>
              <a:solidFill>
                <a:schemeClr val="accent5">
                  <a:lumMod val="75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385762" y="304800"/>
                <a:ext cx="223562" cy="19270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08277" y="304800"/>
                <a:ext cx="223562" cy="19270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608013" y="497681"/>
                <a:ext cx="223562" cy="19270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30661" y="497681"/>
                <a:ext cx="223562" cy="192704"/>
              </a:xfrm>
              <a:prstGeom prst="rect">
                <a:avLst/>
              </a:prstGeom>
              <a:solidFill>
                <a:schemeClr val="accent5">
                  <a:lumMod val="75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62717" y="497681"/>
                <a:ext cx="223562" cy="19270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85365" y="497681"/>
                <a:ext cx="223562" cy="19270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053307" y="497681"/>
                <a:ext cx="223562" cy="19270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385497" y="690562"/>
                <a:ext cx="223562" cy="19270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608277" y="690562"/>
                <a:ext cx="223562" cy="192704"/>
              </a:xfrm>
              <a:prstGeom prst="rect">
                <a:avLst/>
              </a:prstGeom>
              <a:solidFill>
                <a:schemeClr val="accent5">
                  <a:lumMod val="75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162717" y="690562"/>
                <a:ext cx="223562" cy="19270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831057" y="690562"/>
                <a:ext cx="223562" cy="19270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385762" y="883447"/>
                <a:ext cx="223562" cy="192704"/>
              </a:xfrm>
              <a:prstGeom prst="rect">
                <a:avLst/>
              </a:prstGeom>
              <a:solidFill>
                <a:schemeClr val="accent5">
                  <a:lumMod val="75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608012" y="883447"/>
                <a:ext cx="223562" cy="19270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162717" y="883447"/>
                <a:ext cx="223562" cy="19270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 name="Title 1"/>
          <p:cNvSpPr>
            <a:spLocks noGrp="1"/>
          </p:cNvSpPr>
          <p:nvPr>
            <p:ph type="title"/>
          </p:nvPr>
        </p:nvSpPr>
        <p:spPr>
          <a:xfrm>
            <a:off x="457200" y="104775"/>
            <a:ext cx="8229600" cy="809625"/>
          </a:xfrm>
        </p:spPr>
        <p:txBody>
          <a:bodyPr anchor="ctr" anchorCtr="0">
            <a:normAutofit/>
          </a:bodyPr>
          <a:lstStyle>
            <a:lvl1pPr algn="l">
              <a:defRPr sz="2400" baseline="0">
                <a:solidFill>
                  <a:schemeClr val="bg1"/>
                </a:solidFill>
              </a:defRPr>
            </a:lvl1pPr>
          </a:lstStyle>
          <a:p>
            <a:r>
              <a:rPr lang="en-US" dirty="0" smtClean="0"/>
              <a:t>Click to edit Master title style</a:t>
            </a:r>
            <a:endParaRPr lang="en-US" dirty="0"/>
          </a:p>
        </p:txBody>
      </p:sp>
      <p:sp>
        <p:nvSpPr>
          <p:cNvPr id="29" name="Text Placeholder 59"/>
          <p:cNvSpPr>
            <a:spLocks noGrp="1"/>
          </p:cNvSpPr>
          <p:nvPr>
            <p:ph type="body" sz="quarter" idx="14"/>
          </p:nvPr>
        </p:nvSpPr>
        <p:spPr>
          <a:xfrm>
            <a:off x="457201" y="838200"/>
            <a:ext cx="8229600" cy="338554"/>
          </a:xfrm>
        </p:spPr>
        <p:txBody>
          <a:bodyPr anchor="ctr" anchorCtr="0">
            <a:noAutofit/>
          </a:bodyPr>
          <a:lstStyle>
            <a:lvl1pPr marL="0" indent="0">
              <a:spcBef>
                <a:spcPts val="0"/>
              </a:spcBef>
              <a:buFontTx/>
              <a:buNone/>
              <a:defRPr sz="1600" b="1" baseline="0">
                <a:solidFill>
                  <a:schemeClr val="accent5">
                    <a:lumMod val="50000"/>
                  </a:schemeClr>
                </a:solidFill>
              </a:defRPr>
            </a:lvl1pPr>
          </a:lstStyle>
          <a:p>
            <a:pPr lvl="0"/>
            <a:endParaRPr lang="en-US" dirty="0"/>
          </a:p>
        </p:txBody>
      </p:sp>
      <p:sp>
        <p:nvSpPr>
          <p:cNvPr id="31" name="Content Placeholder 2"/>
          <p:cNvSpPr>
            <a:spLocks noGrp="1"/>
          </p:cNvSpPr>
          <p:nvPr>
            <p:ph idx="1"/>
          </p:nvPr>
        </p:nvSpPr>
        <p:spPr>
          <a:xfrm>
            <a:off x="457200" y="1189038"/>
            <a:ext cx="8229600" cy="5059361"/>
          </a:xfrm>
        </p:spPr>
        <p:txBody>
          <a:bodyPr>
            <a:normAutofit/>
          </a:bodyPr>
          <a:lstStyle>
            <a:lvl1pPr marL="0" indent="0">
              <a:buNone/>
              <a:defRPr sz="1400" b="1">
                <a:solidFill>
                  <a:schemeClr val="tx1"/>
                </a:solidFill>
              </a:defRPr>
            </a:lvl1pPr>
            <a:lvl2pPr marL="342900" indent="-228600">
              <a:buClr>
                <a:schemeClr val="accent5">
                  <a:lumMod val="50000"/>
                </a:schemeClr>
              </a:buClr>
              <a:buSzPct val="120000"/>
              <a:buFont typeface="Symbol" pitchFamily="18" charset="2"/>
              <a:buChar char=""/>
              <a:defRPr sz="1200"/>
            </a:lvl2pPr>
            <a:lvl3pPr marL="571500" indent="-228600">
              <a:buClr>
                <a:schemeClr val="accent5">
                  <a:lumMod val="50000"/>
                </a:schemeClr>
              </a:buClr>
              <a:buFont typeface="Wingdings" pitchFamily="2" charset="2"/>
              <a:buChar char="§"/>
              <a:defRPr sz="1200"/>
            </a:lvl3pPr>
            <a:lvl4pPr marL="571500" indent="228600">
              <a:buClr>
                <a:schemeClr val="accent5">
                  <a:lumMod val="50000"/>
                </a:schemeClr>
              </a:buClr>
              <a:buSzPct val="95000"/>
              <a:buFont typeface="Calibri" pitchFamily="34" charset="0"/>
              <a:buChar char="–"/>
              <a:defRPr sz="12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2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1" y="6206862"/>
            <a:ext cx="1083732" cy="648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24943C-F92A-0342-BA54-64F693FF2ADA}" type="datetimeFigureOut">
              <a:rPr lang="en-US" smtClean="0"/>
              <a:t>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EA5F3B-A844-B549-9A11-1448E9A2D3F4}" type="slidenum">
              <a:rPr lang="en-US" smtClean="0"/>
              <a:t>‹#›</a:t>
            </a:fld>
            <a:endParaRPr lang="en-US"/>
          </a:p>
        </p:txBody>
      </p:sp>
    </p:spTree>
    <p:extLst>
      <p:ext uri="{BB962C8B-B14F-4D97-AF65-F5344CB8AC3E}">
        <p14:creationId xmlns:p14="http://schemas.microsoft.com/office/powerpoint/2010/main" val="1960545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24943C-F92A-0342-BA54-64F693FF2ADA}" type="datetimeFigureOut">
              <a:rPr lang="en-US" smtClean="0"/>
              <a:t>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EA5F3B-A844-B549-9A11-1448E9A2D3F4}" type="slidenum">
              <a:rPr lang="en-US" smtClean="0"/>
              <a:t>‹#›</a:t>
            </a:fld>
            <a:endParaRPr lang="en-US"/>
          </a:p>
        </p:txBody>
      </p:sp>
    </p:spTree>
    <p:extLst>
      <p:ext uri="{BB962C8B-B14F-4D97-AF65-F5344CB8AC3E}">
        <p14:creationId xmlns:p14="http://schemas.microsoft.com/office/powerpoint/2010/main" val="624400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24943C-F92A-0342-BA54-64F693FF2ADA}" type="datetimeFigureOut">
              <a:rPr lang="en-US" smtClean="0"/>
              <a:t>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EA5F3B-A844-B549-9A11-1448E9A2D3F4}" type="slidenum">
              <a:rPr lang="en-US" smtClean="0"/>
              <a:t>‹#›</a:t>
            </a:fld>
            <a:endParaRPr lang="en-US"/>
          </a:p>
        </p:txBody>
      </p:sp>
    </p:spTree>
    <p:extLst>
      <p:ext uri="{BB962C8B-B14F-4D97-AF65-F5344CB8AC3E}">
        <p14:creationId xmlns:p14="http://schemas.microsoft.com/office/powerpoint/2010/main" val="2274386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24943C-F92A-0342-BA54-64F693FF2ADA}" type="datetimeFigureOut">
              <a:rPr lang="en-US" smtClean="0"/>
              <a:t>2/18/14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EA5F3B-A844-B549-9A11-1448E9A2D3F4}" type="slidenum">
              <a:rPr lang="en-US" smtClean="0"/>
              <a:t>‹#›</a:t>
            </a:fld>
            <a:endParaRPr lang="en-US"/>
          </a:p>
        </p:txBody>
      </p:sp>
    </p:spTree>
    <p:extLst>
      <p:ext uri="{BB962C8B-B14F-4D97-AF65-F5344CB8AC3E}">
        <p14:creationId xmlns:p14="http://schemas.microsoft.com/office/powerpoint/2010/main" val="63186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24943C-F92A-0342-BA54-64F693FF2ADA}" type="datetimeFigureOut">
              <a:rPr lang="en-US" smtClean="0"/>
              <a:t>2/18/14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EA5F3B-A844-B549-9A11-1448E9A2D3F4}" type="slidenum">
              <a:rPr lang="en-US" smtClean="0"/>
              <a:t>‹#›</a:t>
            </a:fld>
            <a:endParaRPr lang="en-US"/>
          </a:p>
        </p:txBody>
      </p:sp>
    </p:spTree>
    <p:extLst>
      <p:ext uri="{BB962C8B-B14F-4D97-AF65-F5344CB8AC3E}">
        <p14:creationId xmlns:p14="http://schemas.microsoft.com/office/powerpoint/2010/main" val="2730491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24943C-F92A-0342-BA54-64F693FF2ADA}" type="datetimeFigureOut">
              <a:rPr lang="en-US" smtClean="0"/>
              <a:t>2/18/14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EA5F3B-A844-B549-9A11-1448E9A2D3F4}" type="slidenum">
              <a:rPr lang="en-US" smtClean="0"/>
              <a:t>‹#›</a:t>
            </a:fld>
            <a:endParaRPr lang="en-US"/>
          </a:p>
        </p:txBody>
      </p:sp>
    </p:spTree>
    <p:extLst>
      <p:ext uri="{BB962C8B-B14F-4D97-AF65-F5344CB8AC3E}">
        <p14:creationId xmlns:p14="http://schemas.microsoft.com/office/powerpoint/2010/main" val="3048624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24943C-F92A-0342-BA54-64F693FF2ADA}" type="datetimeFigureOut">
              <a:rPr lang="en-US" smtClean="0"/>
              <a:t>2/18/14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EA5F3B-A844-B549-9A11-1448E9A2D3F4}" type="slidenum">
              <a:rPr lang="en-US" smtClean="0"/>
              <a:t>‹#›</a:t>
            </a:fld>
            <a:endParaRPr lang="en-US"/>
          </a:p>
        </p:txBody>
      </p:sp>
    </p:spTree>
    <p:extLst>
      <p:ext uri="{BB962C8B-B14F-4D97-AF65-F5344CB8AC3E}">
        <p14:creationId xmlns:p14="http://schemas.microsoft.com/office/powerpoint/2010/main" val="1958849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January 2014</a:t>
            </a:r>
            <a:endParaRPr lang="en-US" dirty="0"/>
          </a:p>
        </p:txBody>
      </p:sp>
      <p:sp>
        <p:nvSpPr>
          <p:cNvPr id="5" name="Footer Placeholder 4"/>
          <p:cNvSpPr>
            <a:spLocks noGrp="1"/>
          </p:cNvSpPr>
          <p:nvPr>
            <p:ph type="ftr" sz="quarter" idx="11"/>
          </p:nvPr>
        </p:nvSpPr>
        <p:spPr/>
        <p:txBody>
          <a:bodyPr/>
          <a:lstStyle/>
          <a:p>
            <a:r>
              <a:rPr lang="en-US" dirty="0" smtClean="0"/>
              <a:t>CVC Group, LLC for Hult International Business School</a:t>
            </a:r>
            <a:endParaRPr lang="en-US" dirty="0"/>
          </a:p>
        </p:txBody>
      </p:sp>
      <p:sp>
        <p:nvSpPr>
          <p:cNvPr id="6" name="Slide Number Placeholder 5"/>
          <p:cNvSpPr>
            <a:spLocks noGrp="1"/>
          </p:cNvSpPr>
          <p:nvPr>
            <p:ph type="sldNum" sz="quarter" idx="12"/>
          </p:nvPr>
        </p:nvSpPr>
        <p:spPr/>
        <p:txBody>
          <a:bodyPr/>
          <a:lstStyle/>
          <a:p>
            <a:fld id="{A1210FE0-BD2B-FE48-A346-2A974064F893}" type="slidenum">
              <a:rPr lang="en-US" smtClean="0"/>
              <a:t>‹#›</a:t>
            </a:fld>
            <a:endParaRPr lang="en-US" dirty="0"/>
          </a:p>
        </p:txBody>
      </p:sp>
    </p:spTree>
    <p:extLst>
      <p:ext uri="{BB962C8B-B14F-4D97-AF65-F5344CB8AC3E}">
        <p14:creationId xmlns:p14="http://schemas.microsoft.com/office/powerpoint/2010/main" val="1984880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24943C-F92A-0342-BA54-64F693FF2ADA}" type="datetimeFigureOut">
              <a:rPr lang="en-US" smtClean="0"/>
              <a:t>2/18/14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EA5F3B-A844-B549-9A11-1448E9A2D3F4}" type="slidenum">
              <a:rPr lang="en-US" smtClean="0"/>
              <a:t>‹#›</a:t>
            </a:fld>
            <a:endParaRPr lang="en-US"/>
          </a:p>
        </p:txBody>
      </p:sp>
    </p:spTree>
    <p:extLst>
      <p:ext uri="{BB962C8B-B14F-4D97-AF65-F5344CB8AC3E}">
        <p14:creationId xmlns:p14="http://schemas.microsoft.com/office/powerpoint/2010/main" val="3395120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24943C-F92A-0342-BA54-64F693FF2ADA}" type="datetimeFigureOut">
              <a:rPr lang="en-US" smtClean="0"/>
              <a:t>2/18/14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EA5F3B-A844-B549-9A11-1448E9A2D3F4}" type="slidenum">
              <a:rPr lang="en-US" smtClean="0"/>
              <a:t>‹#›</a:t>
            </a:fld>
            <a:endParaRPr lang="en-US"/>
          </a:p>
        </p:txBody>
      </p:sp>
    </p:spTree>
    <p:extLst>
      <p:ext uri="{BB962C8B-B14F-4D97-AF65-F5344CB8AC3E}">
        <p14:creationId xmlns:p14="http://schemas.microsoft.com/office/powerpoint/2010/main" val="2586760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24943C-F92A-0342-BA54-64F693FF2ADA}" type="datetimeFigureOut">
              <a:rPr lang="en-US" smtClean="0"/>
              <a:t>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EA5F3B-A844-B549-9A11-1448E9A2D3F4}" type="slidenum">
              <a:rPr lang="en-US" smtClean="0"/>
              <a:t>‹#›</a:t>
            </a:fld>
            <a:endParaRPr lang="en-US"/>
          </a:p>
        </p:txBody>
      </p:sp>
    </p:spTree>
    <p:extLst>
      <p:ext uri="{BB962C8B-B14F-4D97-AF65-F5344CB8AC3E}">
        <p14:creationId xmlns:p14="http://schemas.microsoft.com/office/powerpoint/2010/main" val="2355056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24943C-F92A-0342-BA54-64F693FF2ADA}" type="datetimeFigureOut">
              <a:rPr lang="en-US" smtClean="0"/>
              <a:t>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EA5F3B-A844-B549-9A11-1448E9A2D3F4}" type="slidenum">
              <a:rPr lang="en-US" smtClean="0"/>
              <a:t>‹#›</a:t>
            </a:fld>
            <a:endParaRPr lang="en-US"/>
          </a:p>
        </p:txBody>
      </p:sp>
    </p:spTree>
    <p:extLst>
      <p:ext uri="{BB962C8B-B14F-4D97-AF65-F5344CB8AC3E}">
        <p14:creationId xmlns:p14="http://schemas.microsoft.com/office/powerpoint/2010/main" val="1998592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January 2014</a:t>
            </a:r>
            <a:endParaRPr lang="en-US" dirty="0"/>
          </a:p>
        </p:txBody>
      </p:sp>
      <p:sp>
        <p:nvSpPr>
          <p:cNvPr id="5" name="Footer Placeholder 4"/>
          <p:cNvSpPr>
            <a:spLocks noGrp="1"/>
          </p:cNvSpPr>
          <p:nvPr>
            <p:ph type="ftr" sz="quarter" idx="11"/>
          </p:nvPr>
        </p:nvSpPr>
        <p:spPr/>
        <p:txBody>
          <a:bodyPr/>
          <a:lstStyle/>
          <a:p>
            <a:r>
              <a:rPr lang="en-US" dirty="0" smtClean="0"/>
              <a:t>CVC Group, LLC for Hult International Business School</a:t>
            </a:r>
            <a:endParaRPr lang="en-US" dirty="0"/>
          </a:p>
        </p:txBody>
      </p:sp>
      <p:sp>
        <p:nvSpPr>
          <p:cNvPr id="6" name="Slide Number Placeholder 5"/>
          <p:cNvSpPr>
            <a:spLocks noGrp="1"/>
          </p:cNvSpPr>
          <p:nvPr>
            <p:ph type="sldNum" sz="quarter" idx="12"/>
          </p:nvPr>
        </p:nvSpPr>
        <p:spPr/>
        <p:txBody>
          <a:bodyPr/>
          <a:lstStyle/>
          <a:p>
            <a:fld id="{A1210FE0-BD2B-FE48-A346-2A974064F893}" type="slidenum">
              <a:rPr lang="en-US" smtClean="0"/>
              <a:t>‹#›</a:t>
            </a:fld>
            <a:endParaRPr lang="en-US" dirty="0"/>
          </a:p>
        </p:txBody>
      </p:sp>
    </p:spTree>
    <p:extLst>
      <p:ext uri="{BB962C8B-B14F-4D97-AF65-F5344CB8AC3E}">
        <p14:creationId xmlns:p14="http://schemas.microsoft.com/office/powerpoint/2010/main" val="4083502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January 2014</a:t>
            </a:r>
            <a:endParaRPr lang="en-US" dirty="0"/>
          </a:p>
        </p:txBody>
      </p:sp>
      <p:sp>
        <p:nvSpPr>
          <p:cNvPr id="6" name="Footer Placeholder 5"/>
          <p:cNvSpPr>
            <a:spLocks noGrp="1"/>
          </p:cNvSpPr>
          <p:nvPr>
            <p:ph type="ftr" sz="quarter" idx="11"/>
          </p:nvPr>
        </p:nvSpPr>
        <p:spPr/>
        <p:txBody>
          <a:bodyPr/>
          <a:lstStyle/>
          <a:p>
            <a:r>
              <a:rPr lang="en-US" dirty="0" smtClean="0"/>
              <a:t>CVC Group, LLC for Hult International Business School</a:t>
            </a:r>
            <a:endParaRPr lang="en-US" dirty="0"/>
          </a:p>
        </p:txBody>
      </p:sp>
      <p:sp>
        <p:nvSpPr>
          <p:cNvPr id="7" name="Slide Number Placeholder 6"/>
          <p:cNvSpPr>
            <a:spLocks noGrp="1"/>
          </p:cNvSpPr>
          <p:nvPr>
            <p:ph type="sldNum" sz="quarter" idx="12"/>
          </p:nvPr>
        </p:nvSpPr>
        <p:spPr/>
        <p:txBody>
          <a:bodyPr/>
          <a:lstStyle/>
          <a:p>
            <a:fld id="{A1210FE0-BD2B-FE48-A346-2A974064F893}" type="slidenum">
              <a:rPr lang="en-US" smtClean="0"/>
              <a:t>‹#›</a:t>
            </a:fld>
            <a:endParaRPr lang="en-US" dirty="0"/>
          </a:p>
        </p:txBody>
      </p:sp>
    </p:spTree>
    <p:extLst>
      <p:ext uri="{BB962C8B-B14F-4D97-AF65-F5344CB8AC3E}">
        <p14:creationId xmlns:p14="http://schemas.microsoft.com/office/powerpoint/2010/main" val="2293620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January 2014</a:t>
            </a:r>
            <a:endParaRPr lang="en-US" dirty="0"/>
          </a:p>
        </p:txBody>
      </p:sp>
      <p:sp>
        <p:nvSpPr>
          <p:cNvPr id="8" name="Footer Placeholder 7"/>
          <p:cNvSpPr>
            <a:spLocks noGrp="1"/>
          </p:cNvSpPr>
          <p:nvPr>
            <p:ph type="ftr" sz="quarter" idx="11"/>
          </p:nvPr>
        </p:nvSpPr>
        <p:spPr/>
        <p:txBody>
          <a:bodyPr/>
          <a:lstStyle/>
          <a:p>
            <a:r>
              <a:rPr lang="en-US" dirty="0" smtClean="0"/>
              <a:t>CVC Group, LLC for Hult International Business School</a:t>
            </a:r>
            <a:endParaRPr lang="en-US" dirty="0"/>
          </a:p>
        </p:txBody>
      </p:sp>
      <p:sp>
        <p:nvSpPr>
          <p:cNvPr id="9" name="Slide Number Placeholder 8"/>
          <p:cNvSpPr>
            <a:spLocks noGrp="1"/>
          </p:cNvSpPr>
          <p:nvPr>
            <p:ph type="sldNum" sz="quarter" idx="12"/>
          </p:nvPr>
        </p:nvSpPr>
        <p:spPr/>
        <p:txBody>
          <a:bodyPr/>
          <a:lstStyle/>
          <a:p>
            <a:fld id="{A1210FE0-BD2B-FE48-A346-2A974064F893}" type="slidenum">
              <a:rPr lang="en-US" smtClean="0"/>
              <a:t>‹#›</a:t>
            </a:fld>
            <a:endParaRPr lang="en-US" dirty="0"/>
          </a:p>
        </p:txBody>
      </p:sp>
    </p:spTree>
    <p:extLst>
      <p:ext uri="{BB962C8B-B14F-4D97-AF65-F5344CB8AC3E}">
        <p14:creationId xmlns:p14="http://schemas.microsoft.com/office/powerpoint/2010/main" val="2647131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January 2014</a:t>
            </a:r>
            <a:endParaRPr lang="en-US" dirty="0"/>
          </a:p>
        </p:txBody>
      </p:sp>
      <p:sp>
        <p:nvSpPr>
          <p:cNvPr id="4" name="Footer Placeholder 3"/>
          <p:cNvSpPr>
            <a:spLocks noGrp="1"/>
          </p:cNvSpPr>
          <p:nvPr>
            <p:ph type="ftr" sz="quarter" idx="11"/>
          </p:nvPr>
        </p:nvSpPr>
        <p:spPr/>
        <p:txBody>
          <a:bodyPr/>
          <a:lstStyle/>
          <a:p>
            <a:r>
              <a:rPr lang="en-US" dirty="0" smtClean="0"/>
              <a:t>CVC Group, LLC for Hult International Business School</a:t>
            </a:r>
            <a:endParaRPr lang="en-US" dirty="0"/>
          </a:p>
        </p:txBody>
      </p:sp>
      <p:sp>
        <p:nvSpPr>
          <p:cNvPr id="5" name="Slide Number Placeholder 4"/>
          <p:cNvSpPr>
            <a:spLocks noGrp="1"/>
          </p:cNvSpPr>
          <p:nvPr>
            <p:ph type="sldNum" sz="quarter" idx="12"/>
          </p:nvPr>
        </p:nvSpPr>
        <p:spPr/>
        <p:txBody>
          <a:bodyPr/>
          <a:lstStyle/>
          <a:p>
            <a:fld id="{A1210FE0-BD2B-FE48-A346-2A974064F893}" type="slidenum">
              <a:rPr lang="en-US" smtClean="0"/>
              <a:t>‹#›</a:t>
            </a:fld>
            <a:endParaRPr lang="en-US" dirty="0"/>
          </a:p>
        </p:txBody>
      </p:sp>
    </p:spTree>
    <p:extLst>
      <p:ext uri="{BB962C8B-B14F-4D97-AF65-F5344CB8AC3E}">
        <p14:creationId xmlns:p14="http://schemas.microsoft.com/office/powerpoint/2010/main" val="4220613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January 2014</a:t>
            </a:r>
            <a:endParaRPr lang="en-US" dirty="0"/>
          </a:p>
        </p:txBody>
      </p:sp>
      <p:sp>
        <p:nvSpPr>
          <p:cNvPr id="3" name="Footer Placeholder 2"/>
          <p:cNvSpPr>
            <a:spLocks noGrp="1"/>
          </p:cNvSpPr>
          <p:nvPr>
            <p:ph type="ftr" sz="quarter" idx="11"/>
          </p:nvPr>
        </p:nvSpPr>
        <p:spPr/>
        <p:txBody>
          <a:bodyPr/>
          <a:lstStyle/>
          <a:p>
            <a:r>
              <a:rPr lang="en-US" dirty="0" smtClean="0"/>
              <a:t>CVC Group, LLC for Hult International Business School</a:t>
            </a:r>
            <a:endParaRPr lang="en-US" dirty="0"/>
          </a:p>
        </p:txBody>
      </p:sp>
      <p:sp>
        <p:nvSpPr>
          <p:cNvPr id="4" name="Slide Number Placeholder 3"/>
          <p:cNvSpPr>
            <a:spLocks noGrp="1"/>
          </p:cNvSpPr>
          <p:nvPr>
            <p:ph type="sldNum" sz="quarter" idx="12"/>
          </p:nvPr>
        </p:nvSpPr>
        <p:spPr/>
        <p:txBody>
          <a:bodyPr/>
          <a:lstStyle/>
          <a:p>
            <a:fld id="{A1210FE0-BD2B-FE48-A346-2A974064F893}" type="slidenum">
              <a:rPr lang="en-US" smtClean="0"/>
              <a:t>‹#›</a:t>
            </a:fld>
            <a:endParaRPr lang="en-US" dirty="0"/>
          </a:p>
        </p:txBody>
      </p:sp>
    </p:spTree>
    <p:extLst>
      <p:ext uri="{BB962C8B-B14F-4D97-AF65-F5344CB8AC3E}">
        <p14:creationId xmlns:p14="http://schemas.microsoft.com/office/powerpoint/2010/main" val="250241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January 2014</a:t>
            </a:r>
            <a:endParaRPr lang="en-US" dirty="0"/>
          </a:p>
        </p:txBody>
      </p:sp>
      <p:sp>
        <p:nvSpPr>
          <p:cNvPr id="6" name="Footer Placeholder 5"/>
          <p:cNvSpPr>
            <a:spLocks noGrp="1"/>
          </p:cNvSpPr>
          <p:nvPr>
            <p:ph type="ftr" sz="quarter" idx="11"/>
          </p:nvPr>
        </p:nvSpPr>
        <p:spPr/>
        <p:txBody>
          <a:bodyPr/>
          <a:lstStyle/>
          <a:p>
            <a:r>
              <a:rPr lang="en-US" dirty="0" smtClean="0"/>
              <a:t>CVC Group, LLC for Hult International Business School</a:t>
            </a:r>
            <a:endParaRPr lang="en-US" dirty="0"/>
          </a:p>
        </p:txBody>
      </p:sp>
      <p:sp>
        <p:nvSpPr>
          <p:cNvPr id="7" name="Slide Number Placeholder 6"/>
          <p:cNvSpPr>
            <a:spLocks noGrp="1"/>
          </p:cNvSpPr>
          <p:nvPr>
            <p:ph type="sldNum" sz="quarter" idx="12"/>
          </p:nvPr>
        </p:nvSpPr>
        <p:spPr/>
        <p:txBody>
          <a:bodyPr/>
          <a:lstStyle/>
          <a:p>
            <a:fld id="{A1210FE0-BD2B-FE48-A346-2A974064F893}" type="slidenum">
              <a:rPr lang="en-US" smtClean="0"/>
              <a:t>‹#›</a:t>
            </a:fld>
            <a:endParaRPr lang="en-US" dirty="0"/>
          </a:p>
        </p:txBody>
      </p:sp>
    </p:spTree>
    <p:extLst>
      <p:ext uri="{BB962C8B-B14F-4D97-AF65-F5344CB8AC3E}">
        <p14:creationId xmlns:p14="http://schemas.microsoft.com/office/powerpoint/2010/main" val="4156877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January 2014</a:t>
            </a:r>
            <a:endParaRPr lang="en-US" dirty="0"/>
          </a:p>
        </p:txBody>
      </p:sp>
      <p:sp>
        <p:nvSpPr>
          <p:cNvPr id="6" name="Footer Placeholder 5"/>
          <p:cNvSpPr>
            <a:spLocks noGrp="1"/>
          </p:cNvSpPr>
          <p:nvPr>
            <p:ph type="ftr" sz="quarter" idx="11"/>
          </p:nvPr>
        </p:nvSpPr>
        <p:spPr/>
        <p:txBody>
          <a:bodyPr/>
          <a:lstStyle/>
          <a:p>
            <a:r>
              <a:rPr lang="en-US" dirty="0" smtClean="0"/>
              <a:t>CVC Group, LLC for Hult International Business School</a:t>
            </a:r>
            <a:endParaRPr lang="en-US" dirty="0"/>
          </a:p>
        </p:txBody>
      </p:sp>
      <p:sp>
        <p:nvSpPr>
          <p:cNvPr id="7" name="Slide Number Placeholder 6"/>
          <p:cNvSpPr>
            <a:spLocks noGrp="1"/>
          </p:cNvSpPr>
          <p:nvPr>
            <p:ph type="sldNum" sz="quarter" idx="12"/>
          </p:nvPr>
        </p:nvSpPr>
        <p:spPr/>
        <p:txBody>
          <a:bodyPr/>
          <a:lstStyle/>
          <a:p>
            <a:fld id="{A1210FE0-BD2B-FE48-A346-2A974064F893}" type="slidenum">
              <a:rPr lang="en-US" smtClean="0"/>
              <a:t>‹#›</a:t>
            </a:fld>
            <a:endParaRPr lang="en-US" dirty="0"/>
          </a:p>
        </p:txBody>
      </p:sp>
    </p:spTree>
    <p:extLst>
      <p:ext uri="{BB962C8B-B14F-4D97-AF65-F5344CB8AC3E}">
        <p14:creationId xmlns:p14="http://schemas.microsoft.com/office/powerpoint/2010/main" val="14165205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January 2014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CVC Group, LLC for Hult International Business School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210FE0-BD2B-FE48-A346-2A974064F893}" type="slidenum">
              <a:rPr lang="en-US" smtClean="0"/>
              <a:t>‹#›</a:t>
            </a:fld>
            <a:endParaRPr lang="en-US" dirty="0"/>
          </a:p>
        </p:txBody>
      </p:sp>
    </p:spTree>
    <p:extLst>
      <p:ext uri="{BB962C8B-B14F-4D97-AF65-F5344CB8AC3E}">
        <p14:creationId xmlns:p14="http://schemas.microsoft.com/office/powerpoint/2010/main" val="2960510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24943C-F92A-0342-BA54-64F693FF2ADA}" type="datetimeFigureOut">
              <a:rPr lang="en-US" smtClean="0"/>
              <a:t>2/18/14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EA5F3B-A844-B549-9A11-1448E9A2D3F4}" type="slidenum">
              <a:rPr lang="en-US" smtClean="0"/>
              <a:t>‹#›</a:t>
            </a:fld>
            <a:endParaRPr lang="en-US"/>
          </a:p>
        </p:txBody>
      </p:sp>
    </p:spTree>
    <p:extLst>
      <p:ext uri="{BB962C8B-B14F-4D97-AF65-F5344CB8AC3E}">
        <p14:creationId xmlns:p14="http://schemas.microsoft.com/office/powerpoint/2010/main" val="181858363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hyperlink" Target="http://steveandkatescamp.com/activiti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7.tiff"/></Relationships>
</file>

<file path=ppt/slides/_rels/slide8.xml.rels><?xml version="1.0" encoding="UTF-8" standalone="yes"?>
<Relationships xmlns="http://schemas.openxmlformats.org/package/2006/relationships"><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19.png"/><Relationship Id="rId15" Type="http://schemas.openxmlformats.org/officeDocument/2006/relationships/image" Target="../media/image20.png"/><Relationship Id="rId16" Type="http://schemas.openxmlformats.org/officeDocument/2006/relationships/image" Target="../media/image21.png"/><Relationship Id="rId17" Type="http://schemas.openxmlformats.org/officeDocument/2006/relationships/image" Target="../media/image22.png"/><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8077200" cy="1066800"/>
          </a:xfrm>
        </p:spPr>
        <p:txBody>
          <a:bodyPr>
            <a:noAutofit/>
          </a:bodyPr>
          <a:lstStyle/>
          <a:p>
            <a:pPr algn="ctr"/>
            <a:r>
              <a:rPr lang="en-US" sz="6000" dirty="0" smtClean="0">
                <a:solidFill>
                  <a:srgbClr val="FF0000"/>
                </a:solidFill>
              </a:rPr>
              <a:t>Service Thinking</a:t>
            </a:r>
            <a:r>
              <a:rPr lang="en-US" sz="4400" dirty="0" smtClean="0"/>
              <a:t/>
            </a:r>
            <a:br>
              <a:rPr lang="en-US" sz="4400" dirty="0" smtClean="0"/>
            </a:br>
            <a:r>
              <a:rPr lang="en-US" sz="4400" dirty="0" smtClean="0"/>
              <a:t>Seven Principles to Discover Innovative Opportunities</a:t>
            </a:r>
            <a:endParaRPr lang="en-US" sz="4400" dirty="0"/>
          </a:p>
        </p:txBody>
      </p:sp>
      <p:sp>
        <p:nvSpPr>
          <p:cNvPr id="3" name="Subtitle 2"/>
          <p:cNvSpPr>
            <a:spLocks noGrp="1"/>
          </p:cNvSpPr>
          <p:nvPr>
            <p:ph type="subTitle" idx="1"/>
          </p:nvPr>
        </p:nvSpPr>
        <p:spPr>
          <a:xfrm>
            <a:off x="1219200" y="5200650"/>
            <a:ext cx="6858000" cy="533400"/>
          </a:xfrm>
        </p:spPr>
        <p:txBody>
          <a:bodyPr>
            <a:normAutofit fontScale="47500" lnSpcReduction="20000"/>
          </a:bodyPr>
          <a:lstStyle/>
          <a:p>
            <a:r>
              <a:rPr lang="en-US" dirty="0" smtClean="0"/>
              <a:t>Hunter Hastings</a:t>
            </a:r>
          </a:p>
          <a:p>
            <a:r>
              <a:rPr lang="en-US" dirty="0" smtClean="0"/>
              <a:t> Jeff Saperstein</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800600"/>
            <a:ext cx="2795587" cy="1670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2"/>
          </p:nvPr>
        </p:nvSpPr>
        <p:spPr/>
        <p:txBody>
          <a:bodyPr/>
          <a:lstStyle/>
          <a:p>
            <a:r>
              <a:rPr lang="en-US" smtClean="0"/>
              <a:t>CVC Group, LLC</a:t>
            </a:r>
            <a:endParaRPr lang="en-US"/>
          </a:p>
        </p:txBody>
      </p:sp>
      <p:sp>
        <p:nvSpPr>
          <p:cNvPr id="5" name="Slide Number Placeholder 4"/>
          <p:cNvSpPr>
            <a:spLocks noGrp="1"/>
          </p:cNvSpPr>
          <p:nvPr>
            <p:ph type="sldNum" sz="quarter" idx="11"/>
          </p:nvPr>
        </p:nvSpPr>
        <p:spPr/>
        <p:txBody>
          <a:bodyPr/>
          <a:lstStyle/>
          <a:p>
            <a:fld id="{1CC49D94-65F1-40B1-BBAF-60AC2BE79799}" type="slidenum">
              <a:rPr lang="en-US" smtClean="0"/>
              <a:t>1</a:t>
            </a:fld>
            <a:endParaRPr lang="en-US"/>
          </a:p>
        </p:txBody>
      </p:sp>
    </p:spTree>
    <p:extLst>
      <p:ext uri="{BB962C8B-B14F-4D97-AF65-F5344CB8AC3E}">
        <p14:creationId xmlns:p14="http://schemas.microsoft.com/office/powerpoint/2010/main" val="33175127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Framework is applied in two parts</a:t>
            </a:r>
            <a:endParaRPr lang="en-US" dirty="0"/>
          </a:p>
        </p:txBody>
      </p:sp>
      <p:pic>
        <p:nvPicPr>
          <p:cNvPr id="5" name="Picture 4" descr="SERVICEINNOVATION-final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8132" y="1151461"/>
            <a:ext cx="5545667" cy="5545667"/>
          </a:xfrm>
          <a:prstGeom prst="rect">
            <a:avLst/>
          </a:prstGeom>
        </p:spPr>
      </p:pic>
      <p:sp>
        <p:nvSpPr>
          <p:cNvPr id="6" name="Donut 5"/>
          <p:cNvSpPr/>
          <p:nvPr/>
        </p:nvSpPr>
        <p:spPr>
          <a:xfrm>
            <a:off x="2800294" y="2895600"/>
            <a:ext cx="3981505" cy="3814229"/>
          </a:xfrm>
          <a:prstGeom prst="donut">
            <a:avLst>
              <a:gd name="adj" fmla="val 4947"/>
            </a:avLst>
          </a:prstGeom>
          <a:solidFill>
            <a:srgbClr val="FFC000"/>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ooter Placeholder 1"/>
          <p:cNvSpPr>
            <a:spLocks noGrp="1"/>
          </p:cNvSpPr>
          <p:nvPr>
            <p:ph type="ftr" sz="quarter" idx="11"/>
          </p:nvPr>
        </p:nvSpPr>
        <p:spPr>
          <a:xfrm>
            <a:off x="3318064" y="6607166"/>
            <a:ext cx="2701735" cy="334438"/>
          </a:xfrm>
        </p:spPr>
        <p:txBody>
          <a:bodyPr/>
          <a:lstStyle/>
          <a:p>
            <a:r>
              <a:rPr lang="en-US" smtClean="0"/>
              <a:t>CVC Group, LLC</a:t>
            </a:r>
            <a:endParaRPr lang="en-US"/>
          </a:p>
        </p:txBody>
      </p:sp>
    </p:spTree>
    <p:extLst>
      <p:ext uri="{BB962C8B-B14F-4D97-AF65-F5344CB8AC3E}">
        <p14:creationId xmlns:p14="http://schemas.microsoft.com/office/powerpoint/2010/main" val="34221916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0053" y="3059668"/>
            <a:ext cx="4053814" cy="646331"/>
          </a:xfrm>
          <a:prstGeom prst="rect">
            <a:avLst/>
          </a:prstGeom>
        </p:spPr>
        <p:txBody>
          <a:bodyPr wrap="none">
            <a:spAutoFit/>
          </a:bodyPr>
          <a:lstStyle/>
          <a:p>
            <a:r>
              <a:rPr lang="en-US" sz="3600" dirty="0" smtClean="0">
                <a:hlinkClick r:id="rId3"/>
              </a:rPr>
              <a:t>Steve &amp; Kate's Camp</a:t>
            </a:r>
            <a:endParaRPr lang="en-US" sz="3600" dirty="0"/>
          </a:p>
        </p:txBody>
      </p:sp>
    </p:spTree>
    <p:extLst>
      <p:ext uri="{BB962C8B-B14F-4D97-AF65-F5344CB8AC3E}">
        <p14:creationId xmlns:p14="http://schemas.microsoft.com/office/powerpoint/2010/main" val="27039308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457200" y="104775"/>
            <a:ext cx="8229600" cy="809625"/>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sz="2400" kern="1200" baseline="0">
                <a:solidFill>
                  <a:schemeClr val="bg1"/>
                </a:solidFill>
                <a:latin typeface="+mj-lt"/>
                <a:ea typeface="+mj-ea"/>
                <a:cs typeface="+mj-cs"/>
              </a:defRPr>
            </a:lvl1pPr>
          </a:lstStyle>
          <a:p>
            <a:r>
              <a:rPr lang="en-US" dirty="0" smtClean="0"/>
              <a:t>Questions For Our Time</a:t>
            </a:r>
            <a:endParaRPr lang="en-US" dirty="0"/>
          </a:p>
        </p:txBody>
      </p:sp>
      <p:sp>
        <p:nvSpPr>
          <p:cNvPr id="2" name="Title 1"/>
          <p:cNvSpPr>
            <a:spLocks noGrp="1"/>
          </p:cNvSpPr>
          <p:nvPr>
            <p:ph type="title"/>
          </p:nvPr>
        </p:nvSpPr>
        <p:spPr>
          <a:xfrm>
            <a:off x="457200" y="1600200"/>
            <a:ext cx="8229600" cy="809625"/>
          </a:xfrm>
        </p:spPr>
        <p:txBody>
          <a:bodyPr/>
          <a:lstStyle/>
          <a:p>
            <a:endParaRPr lang="en-US" dirty="0"/>
          </a:p>
        </p:txBody>
      </p:sp>
      <p:sp>
        <p:nvSpPr>
          <p:cNvPr id="5" name="Content Placeholder 2"/>
          <p:cNvSpPr>
            <a:spLocks noGrp="1"/>
          </p:cNvSpPr>
          <p:nvPr>
            <p:ph idx="1"/>
          </p:nvPr>
        </p:nvSpPr>
        <p:spPr>
          <a:xfrm>
            <a:off x="457200" y="1227674"/>
            <a:ext cx="8229600" cy="4525963"/>
          </a:xfrm>
        </p:spPr>
        <p:txBody>
          <a:bodyPr>
            <a:normAutofit/>
          </a:bodyPr>
          <a:lstStyle/>
          <a:p>
            <a:r>
              <a:rPr lang="en-US" sz="3200" dirty="0" smtClean="0"/>
              <a:t>How do we:</a:t>
            </a:r>
          </a:p>
          <a:p>
            <a:pPr lvl="1"/>
            <a:r>
              <a:rPr lang="en-US" sz="3200" dirty="0" smtClean="0"/>
              <a:t>Prepare people to participate in the Emergent Economy?</a:t>
            </a:r>
          </a:p>
          <a:p>
            <a:pPr lvl="1"/>
            <a:r>
              <a:rPr lang="en-US" sz="3200" dirty="0" smtClean="0"/>
              <a:t>Address big problems?</a:t>
            </a:r>
          </a:p>
          <a:p>
            <a:pPr lvl="1"/>
            <a:r>
              <a:rPr lang="en-US" sz="3200" dirty="0" smtClean="0"/>
              <a:t>Transform, disrupt inefficient legacy systems? </a:t>
            </a:r>
          </a:p>
          <a:p>
            <a:pPr lvl="1"/>
            <a:r>
              <a:rPr lang="en-US" sz="3200" dirty="0" smtClean="0"/>
              <a:t>How do we enable people everywhere to discover innovative opportunities?</a:t>
            </a:r>
            <a:endParaRPr lang="en-US" sz="3200" dirty="0"/>
          </a:p>
        </p:txBody>
      </p:sp>
    </p:spTree>
    <p:extLst>
      <p:ext uri="{BB962C8B-B14F-4D97-AF65-F5344CB8AC3E}">
        <p14:creationId xmlns:p14="http://schemas.microsoft.com/office/powerpoint/2010/main" val="19175213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new challenge</a:t>
            </a:r>
            <a:endParaRPr lang="en-US" dirty="0"/>
          </a:p>
        </p:txBody>
      </p:sp>
      <p:sp>
        <p:nvSpPr>
          <p:cNvPr id="7" name="Rounded Rectangle 6"/>
          <p:cNvSpPr/>
          <p:nvPr/>
        </p:nvSpPr>
        <p:spPr>
          <a:xfrm>
            <a:off x="711209" y="1320808"/>
            <a:ext cx="3369733" cy="1117600"/>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The service economy</a:t>
            </a:r>
            <a:endParaRPr lang="en-US" sz="3200" dirty="0"/>
          </a:p>
        </p:txBody>
      </p:sp>
      <p:sp>
        <p:nvSpPr>
          <p:cNvPr id="21" name="Rounded Rectangle 20"/>
          <p:cNvSpPr/>
          <p:nvPr/>
        </p:nvSpPr>
        <p:spPr>
          <a:xfrm>
            <a:off x="5249256" y="1337744"/>
            <a:ext cx="3369733" cy="1117600"/>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The digital economy</a:t>
            </a:r>
            <a:endParaRPr lang="en-US" sz="3200" dirty="0"/>
          </a:p>
        </p:txBody>
      </p:sp>
      <p:pic>
        <p:nvPicPr>
          <p:cNvPr id="8" name="Picture 7">
            <a:hlinkClick r:id="" action="ppaction://hlinkshowjump?jump=nextslide"/>
          </p:cNvPr>
          <p:cNvPicPr>
            <a:picLocks noChangeAspect="1"/>
          </p:cNvPicPr>
          <p:nvPr/>
        </p:nvPicPr>
        <p:blipFill>
          <a:blip r:embed="rId3"/>
          <a:stretch>
            <a:fillRect/>
          </a:stretch>
        </p:blipFill>
        <p:spPr>
          <a:xfrm>
            <a:off x="778941" y="2459588"/>
            <a:ext cx="3222968" cy="2417226"/>
          </a:xfrm>
          <a:prstGeom prst="rect">
            <a:avLst/>
          </a:prstGeom>
          <a:ln>
            <a:solidFill>
              <a:schemeClr val="tx1">
                <a:lumMod val="95000"/>
                <a:lumOff val="5000"/>
              </a:schemeClr>
            </a:solidFill>
          </a:ln>
        </p:spPr>
      </p:pic>
      <p:pic>
        <p:nvPicPr>
          <p:cNvPr id="9" name="Picture 8"/>
          <p:cNvPicPr>
            <a:picLocks noChangeAspect="1"/>
          </p:cNvPicPr>
          <p:nvPr/>
        </p:nvPicPr>
        <p:blipFill>
          <a:blip r:embed="rId4"/>
          <a:stretch>
            <a:fillRect/>
          </a:stretch>
        </p:blipFill>
        <p:spPr>
          <a:xfrm>
            <a:off x="5487954" y="2459588"/>
            <a:ext cx="3024599" cy="2383384"/>
          </a:xfrm>
          <a:prstGeom prst="rect">
            <a:avLst/>
          </a:prstGeom>
          <a:ln>
            <a:solidFill>
              <a:srgbClr val="0D0D0D"/>
            </a:solidFill>
          </a:ln>
        </p:spPr>
      </p:pic>
      <p:sp>
        <p:nvSpPr>
          <p:cNvPr id="22" name="Rounded Rectangle 21"/>
          <p:cNvSpPr/>
          <p:nvPr/>
        </p:nvSpPr>
        <p:spPr>
          <a:xfrm>
            <a:off x="2201333" y="5520268"/>
            <a:ext cx="4707467" cy="1032932"/>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t>The experience economy:</a:t>
            </a:r>
          </a:p>
          <a:p>
            <a:pPr algn="ctr"/>
            <a:r>
              <a:rPr lang="en-US" sz="3200" dirty="0" smtClean="0"/>
              <a:t>Era of subjectivity</a:t>
            </a:r>
            <a:endParaRPr lang="en-US" sz="3200" dirty="0"/>
          </a:p>
        </p:txBody>
      </p:sp>
    </p:spTree>
    <p:extLst>
      <p:ext uri="{BB962C8B-B14F-4D97-AF65-F5344CB8AC3E}">
        <p14:creationId xmlns:p14="http://schemas.microsoft.com/office/powerpoint/2010/main" val="24928742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new approach</a:t>
            </a:r>
            <a:endParaRPr lang="en-US" dirty="0"/>
          </a:p>
        </p:txBody>
      </p:sp>
      <p:pic>
        <p:nvPicPr>
          <p:cNvPr id="2" name="Picture 1"/>
          <p:cNvPicPr>
            <a:picLocks noChangeAspect="1"/>
          </p:cNvPicPr>
          <p:nvPr/>
        </p:nvPicPr>
        <p:blipFill>
          <a:blip r:embed="rId3"/>
          <a:stretch>
            <a:fillRect/>
          </a:stretch>
        </p:blipFill>
        <p:spPr>
          <a:xfrm>
            <a:off x="338666" y="1582737"/>
            <a:ext cx="2607734" cy="3911601"/>
          </a:xfrm>
          <a:prstGeom prst="rect">
            <a:avLst/>
          </a:prstGeom>
          <a:ln>
            <a:solidFill>
              <a:schemeClr val="tx1"/>
            </a:solidFill>
          </a:ln>
        </p:spPr>
      </p:pic>
      <p:sp>
        <p:nvSpPr>
          <p:cNvPr id="6" name="Rectangle 5"/>
          <p:cNvSpPr/>
          <p:nvPr/>
        </p:nvSpPr>
        <p:spPr>
          <a:xfrm>
            <a:off x="3268132" y="1396474"/>
            <a:ext cx="5621867" cy="5109946"/>
          </a:xfrm>
          <a:prstGeom prst="rect">
            <a:avLst/>
          </a:prstGeom>
          <a:solidFill>
            <a:schemeClr val="bg1"/>
          </a:solidFill>
        </p:spPr>
        <p:txBody>
          <a:bodyPr wrap="square">
            <a:spAutoFit/>
          </a:bodyPr>
          <a:lstStyle/>
          <a:p>
            <a:pPr marL="457200" indent="-457200">
              <a:lnSpc>
                <a:spcPts val="2600"/>
              </a:lnSpc>
              <a:buFont typeface="Wingdings" charset="2"/>
              <a:buChar char="§"/>
            </a:pPr>
            <a:r>
              <a:rPr lang="en-US" sz="2800" dirty="0" smtClean="0"/>
              <a:t>How to engage with customers when services are delivered by technology</a:t>
            </a:r>
          </a:p>
          <a:p>
            <a:pPr marL="457200" indent="-457200">
              <a:lnSpc>
                <a:spcPts val="2600"/>
              </a:lnSpc>
              <a:buFont typeface="Wingdings" charset="2"/>
              <a:buChar char="§"/>
            </a:pPr>
            <a:endParaRPr lang="en-US" sz="2800" dirty="0"/>
          </a:p>
          <a:p>
            <a:pPr marL="457200" indent="-457200">
              <a:lnSpc>
                <a:spcPts val="2600"/>
              </a:lnSpc>
              <a:buFont typeface="Wingdings" charset="2"/>
              <a:buChar char="§"/>
            </a:pPr>
            <a:r>
              <a:rPr lang="en-US" sz="2800" dirty="0" smtClean="0"/>
              <a:t>How to design innovative service experiences</a:t>
            </a:r>
          </a:p>
          <a:p>
            <a:pPr marL="457200" indent="-457200">
              <a:lnSpc>
                <a:spcPts val="2600"/>
              </a:lnSpc>
              <a:buFont typeface="Wingdings" charset="2"/>
              <a:buChar char="§"/>
            </a:pPr>
            <a:endParaRPr lang="en-US" sz="2800" dirty="0"/>
          </a:p>
          <a:p>
            <a:pPr marL="457200" indent="-457200">
              <a:lnSpc>
                <a:spcPts val="2600"/>
              </a:lnSpc>
              <a:buFont typeface="Wingdings" charset="2"/>
              <a:buChar char="§"/>
            </a:pPr>
            <a:r>
              <a:rPr lang="en-US" sz="2800" dirty="0" smtClean="0"/>
              <a:t>How to employ systems thinking – specialization with integration</a:t>
            </a:r>
          </a:p>
          <a:p>
            <a:pPr marL="457200" indent="-457200">
              <a:lnSpc>
                <a:spcPts val="2600"/>
              </a:lnSpc>
              <a:buFont typeface="Wingdings" charset="2"/>
              <a:buChar char="§"/>
            </a:pPr>
            <a:endParaRPr lang="en-US" sz="2800" dirty="0"/>
          </a:p>
          <a:p>
            <a:pPr marL="457200" indent="-457200">
              <a:lnSpc>
                <a:spcPts val="2600"/>
              </a:lnSpc>
              <a:buFont typeface="Wingdings" charset="2"/>
              <a:buChar char="§"/>
            </a:pPr>
            <a:r>
              <a:rPr lang="en-US" sz="2800" dirty="0" smtClean="0"/>
              <a:t>The role of </a:t>
            </a:r>
            <a:r>
              <a:rPr lang="en-US" sz="2800" dirty="0" err="1" smtClean="0"/>
              <a:t>Glo</a:t>
            </a:r>
            <a:r>
              <a:rPr lang="en-US" sz="2800" dirty="0" smtClean="0"/>
              <a:t>-Mo-So platforms</a:t>
            </a:r>
          </a:p>
          <a:p>
            <a:pPr marL="457200" indent="-457200">
              <a:lnSpc>
                <a:spcPts val="2600"/>
              </a:lnSpc>
              <a:buFont typeface="Wingdings" charset="2"/>
              <a:buChar char="§"/>
            </a:pPr>
            <a:endParaRPr lang="en-US" sz="2800" dirty="0"/>
          </a:p>
          <a:p>
            <a:pPr marL="457200" indent="-457200">
              <a:lnSpc>
                <a:spcPts val="2600"/>
              </a:lnSpc>
              <a:buFont typeface="Wingdings" charset="2"/>
              <a:buChar char="§"/>
            </a:pPr>
            <a:r>
              <a:rPr lang="en-US" sz="2800" dirty="0" smtClean="0"/>
              <a:t>Run-Transform-Innovate</a:t>
            </a:r>
          </a:p>
          <a:p>
            <a:pPr marL="457200" indent="-457200">
              <a:lnSpc>
                <a:spcPts val="2600"/>
              </a:lnSpc>
              <a:buFont typeface="Wingdings" charset="2"/>
              <a:buChar char="§"/>
            </a:pPr>
            <a:endParaRPr lang="en-US" sz="2800" dirty="0"/>
          </a:p>
          <a:p>
            <a:pPr marL="457200" indent="-457200">
              <a:lnSpc>
                <a:spcPts val="2600"/>
              </a:lnSpc>
              <a:buFont typeface="Wingdings" charset="2"/>
              <a:buChar char="§"/>
            </a:pPr>
            <a:r>
              <a:rPr lang="en-US" sz="2800" dirty="0" smtClean="0"/>
              <a:t>The success metrics of the future</a:t>
            </a:r>
          </a:p>
        </p:txBody>
      </p:sp>
    </p:spTree>
    <p:extLst>
      <p:ext uri="{BB962C8B-B14F-4D97-AF65-F5344CB8AC3E}">
        <p14:creationId xmlns:p14="http://schemas.microsoft.com/office/powerpoint/2010/main" val="30988855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new approach</a:t>
            </a:r>
            <a:endParaRPr lang="en-US" dirty="0"/>
          </a:p>
        </p:txBody>
      </p:sp>
      <p:sp>
        <p:nvSpPr>
          <p:cNvPr id="5" name="TextBox 4"/>
          <p:cNvSpPr txBox="1"/>
          <p:nvPr/>
        </p:nvSpPr>
        <p:spPr>
          <a:xfrm>
            <a:off x="609600" y="2235199"/>
            <a:ext cx="8263467" cy="2677656"/>
          </a:xfrm>
          <a:prstGeom prst="rect">
            <a:avLst/>
          </a:prstGeom>
          <a:noFill/>
        </p:spPr>
        <p:txBody>
          <a:bodyPr wrap="square" rtlCol="0">
            <a:spAutoFit/>
          </a:bodyPr>
          <a:lstStyle/>
          <a:p>
            <a:r>
              <a:rPr lang="en-US" sz="2400" b="1" dirty="0" smtClean="0"/>
              <a:t>Service Thinking offers a wealth of practical ideas for both organizations and individuals seeking to pursue the path of innovation and perpetual reinvention – the only strategy for success in the 21</a:t>
            </a:r>
            <a:r>
              <a:rPr lang="en-US" sz="2400" b="1" baseline="30000" dirty="0" smtClean="0"/>
              <a:t>st</a:t>
            </a:r>
            <a:r>
              <a:rPr lang="en-US" sz="2400" b="1" dirty="0" smtClean="0"/>
              <a:t> Century knowledge economy.</a:t>
            </a:r>
          </a:p>
          <a:p>
            <a:endParaRPr lang="en-US" sz="2400" b="1" dirty="0"/>
          </a:p>
          <a:p>
            <a:r>
              <a:rPr lang="en-US" sz="2400" b="1" dirty="0" smtClean="0"/>
              <a:t>Linda S. Sanford</a:t>
            </a:r>
          </a:p>
          <a:p>
            <a:r>
              <a:rPr lang="en-US" sz="2400" b="1" dirty="0" smtClean="0"/>
              <a:t>IBM Senior Vice President, Enterprise Transformation</a:t>
            </a:r>
            <a:endParaRPr lang="en-US" sz="2400" b="1" dirty="0"/>
          </a:p>
        </p:txBody>
      </p:sp>
    </p:spTree>
    <p:extLst>
      <p:ext uri="{BB962C8B-B14F-4D97-AF65-F5344CB8AC3E}">
        <p14:creationId xmlns:p14="http://schemas.microsoft.com/office/powerpoint/2010/main" val="36203546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Conventional View</a:t>
            </a:r>
            <a:endParaRPr lang="en-US" dirty="0"/>
          </a:p>
        </p:txBody>
      </p:sp>
      <p:pic>
        <p:nvPicPr>
          <p:cNvPr id="4" name="Content Placeholder 3" descr="silos2.jpg"/>
          <p:cNvPicPr>
            <a:picLocks noGrp="1" noChangeAspect="1"/>
          </p:cNvPicPr>
          <p:nvPr>
            <p:ph idx="4294967295"/>
          </p:nvPr>
        </p:nvPicPr>
        <p:blipFill>
          <a:blip r:embed="rId3">
            <a:extLst>
              <a:ext uri="{28A0092B-C50C-407E-A947-70E740481C1C}">
                <a14:useLocalDpi xmlns:a14="http://schemas.microsoft.com/office/drawing/2010/main" val="0"/>
              </a:ext>
            </a:extLst>
          </a:blip>
          <a:srcRect t="31668" b="31668"/>
          <a:stretch>
            <a:fillRect/>
          </a:stretch>
        </p:blipFill>
        <p:spPr>
          <a:xfrm>
            <a:off x="-6187" y="812811"/>
            <a:ext cx="9150188" cy="5032251"/>
          </a:xfrm>
          <a:prstGeom prst="rect">
            <a:avLst/>
          </a:prstGeom>
        </p:spPr>
      </p:pic>
    </p:spTree>
    <p:extLst>
      <p:ext uri="{BB962C8B-B14F-4D97-AF65-F5344CB8AC3E}">
        <p14:creationId xmlns:p14="http://schemas.microsoft.com/office/powerpoint/2010/main" val="24848876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Enterprises As Constellations</a:t>
            </a:r>
            <a:endParaRPr lang="en-US" dirty="0"/>
          </a:p>
        </p:txBody>
      </p:sp>
      <p:pic>
        <p:nvPicPr>
          <p:cNvPr id="5" name="Content Placeholder 3" descr="star constellation.tiff"/>
          <p:cNvPicPr>
            <a:picLocks noGrp="1" noChangeAspect="1"/>
          </p:cNvPicPr>
          <p:nvPr>
            <p:ph idx="4294967295"/>
          </p:nvPr>
        </p:nvPicPr>
        <p:blipFill>
          <a:blip r:embed="rId3">
            <a:extLst>
              <a:ext uri="{28A0092B-C50C-407E-A947-70E740481C1C}">
                <a14:useLocalDpi xmlns:a14="http://schemas.microsoft.com/office/drawing/2010/main" val="0"/>
              </a:ext>
            </a:extLst>
          </a:blip>
          <a:srcRect t="6425" b="6425"/>
          <a:stretch>
            <a:fillRect/>
          </a:stretch>
        </p:blipFill>
        <p:spPr>
          <a:xfrm>
            <a:off x="0" y="829735"/>
            <a:ext cx="9194790" cy="5056781"/>
          </a:xfrm>
          <a:prstGeom prst="rect">
            <a:avLst/>
          </a:prstGeom>
        </p:spPr>
      </p:pic>
    </p:spTree>
    <p:extLst>
      <p:ext uri="{BB962C8B-B14F-4D97-AF65-F5344CB8AC3E}">
        <p14:creationId xmlns:p14="http://schemas.microsoft.com/office/powerpoint/2010/main" val="3901642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CVC Group Service Thinking Framework</a:t>
            </a:r>
            <a:endParaRPr lang="en-US" dirty="0"/>
          </a:p>
        </p:txBody>
      </p:sp>
      <p:grpSp>
        <p:nvGrpSpPr>
          <p:cNvPr id="4" name="Group 3"/>
          <p:cNvGrpSpPr/>
          <p:nvPr/>
        </p:nvGrpSpPr>
        <p:grpSpPr>
          <a:xfrm>
            <a:off x="2233336" y="914400"/>
            <a:ext cx="4588377" cy="5943600"/>
            <a:chOff x="2192563" y="468630"/>
            <a:chExt cx="4857751" cy="6389370"/>
          </a:xfrm>
        </p:grpSpPr>
        <p:pic>
          <p:nvPicPr>
            <p:cNvPr id="6" name="Picture 4" descr="C:\Users\uslyngkr\Desktop\New folder (2)\SERVICEINNOVATIONDRAFT3c_0017_Vector-Smart-Objec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2563" y="468630"/>
              <a:ext cx="4857751" cy="63893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Users\uslyngkr\Desktop\New folder (2)\SERVICEINNOVATIONDRAFT3c_0005_RUN-TRANSFORM-INNOVA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3433" y="5345430"/>
              <a:ext cx="1148716" cy="6677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Users\uslyngkr\Desktop\New folder (2)\SERVICEINNOVATIONDRAFT3c_0014_whitelin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8441" y="3524250"/>
              <a:ext cx="2200275" cy="1390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uslyngkr\Desktop\New folder (2)\SERVICEINNOVATIONDRAFT3c_0016_Layer-1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7963" y="2282191"/>
              <a:ext cx="2799398" cy="14287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uslyngkr\Desktop\New folder (2)\SERVICEINNOVATIONDRAFT3c_0013_SERVICE-INNOVATI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54663" y="2351404"/>
              <a:ext cx="2671763" cy="13658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uslyngkr\Desktop\New folder (2)\SERVICEINNOVATIONDRAFT3c_0000_CHANGES-IN-THE-PROVIDER--CUSTOMER-RELATIONSHIP.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62176" y="1998893"/>
              <a:ext cx="997904" cy="641239"/>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3498441" y="5483065"/>
              <a:ext cx="1180148" cy="441485"/>
              <a:chOff x="-285274" y="5329475"/>
              <a:chExt cx="1180148" cy="441485"/>
            </a:xfrm>
          </p:grpSpPr>
          <p:pic>
            <p:nvPicPr>
              <p:cNvPr id="21" name="Picture 12" descr="C:\Users\uslyngkr\Desktop\New folder (2)\SERVICEINNOVATIONDRAFT3c_0006_MULTI-SIDED-METRICT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50000"/>
              <a:stretch/>
            </p:blipFill>
            <p:spPr bwMode="auto">
              <a:xfrm>
                <a:off x="-285274" y="5329475"/>
                <a:ext cx="1180148" cy="219551"/>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224756" y="5550693"/>
                <a:ext cx="1059112" cy="220267"/>
                <a:chOff x="914400" y="5658802"/>
                <a:chExt cx="1059112" cy="220267"/>
              </a:xfrm>
            </p:grpSpPr>
            <p:pic>
              <p:nvPicPr>
                <p:cNvPr id="23" name="Picture 12" descr="C:\Users\uslyngkr\Desktop\New folder (2)\SERVICEINNOVATIONDRAFT3c_0006_MULTI-SIDED-METRICT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50000" r="30912"/>
                <a:stretch/>
              </p:blipFill>
              <p:spPr bwMode="auto">
                <a:xfrm>
                  <a:off x="914400" y="5658802"/>
                  <a:ext cx="815340" cy="21955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C:\Users\uslyngkr\Desktop\New folder (2)\SERVICEINNOVATIONDRAFT3c_0006_MULTI-SIDED-METRICT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79021" t="50000"/>
                <a:stretch/>
              </p:blipFill>
              <p:spPr bwMode="auto">
                <a:xfrm>
                  <a:off x="1725930" y="5659517"/>
                  <a:ext cx="247582" cy="219552"/>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3" name="Picture 18" descr="C:\Users\uslyngkr\Desktop\New folder (2)\SERVICEINNOVATIONDRAFT3c_0010_upperline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95909" y="545541"/>
              <a:ext cx="3691890" cy="32327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7" descr="C:\Users\uslyngkr\Desktop\New folder (2)\SERVICEINNOVATIONDRAFT3c_0009_lowerline2.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26501" y="3522345"/>
              <a:ext cx="3728085" cy="31946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uslyngkr\Desktop\New folder (2)\SERVICEINNOVATIONDRAFT3c_0020_ENTERPRISE-RESPONSE-TO-THE-NEW-SERVICE-CONTEXT.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11620" y="4479456"/>
              <a:ext cx="1139369" cy="6171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C:\Users\uslyngkr\Desktop\New folder (2)\SERVICEINNOVATIONDRAFT3c_0004_MODULAR-BUSINESS-ARCHITECTUR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37438" y="3897630"/>
              <a:ext cx="1409700" cy="66865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C:\Users\uslyngkr\Desktop\New folder (2)\SERVICEINNOVATIONDRAFT3c_0003_GLO-MO-SO-SCALABLE-PLATFORM.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385094" y="3897630"/>
              <a:ext cx="1069658" cy="66770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5" descr="C:\Users\uslyngkr\Desktop\New folder (2)\SERVICEINNOVATIONDRAFT3c_0008_SERVICE-SYSTEMS.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488338" y="2794317"/>
              <a:ext cx="915353" cy="4800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C:\Users\uslyngkr\Desktop\New folder (2)\SERVICEINNOVATIONDRAFT3c_0007_SERVICE-=-EXPERIENCE.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398136" y="1218355"/>
              <a:ext cx="1237298" cy="4800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3" descr="C:\Users\uslyngkr\Desktop\New folder (2)\SERVICEINNOVATIONDRAFT3c_0002_CO-CREATION-OF-VALUE.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627856" y="1218355"/>
              <a:ext cx="1393508" cy="4800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6834550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Framework is applied in two parts</a:t>
            </a:r>
            <a:endParaRPr lang="en-US" dirty="0"/>
          </a:p>
        </p:txBody>
      </p:sp>
      <p:pic>
        <p:nvPicPr>
          <p:cNvPr id="25" name="Picture 24" descr="SERVICEINNOVATION-final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829732"/>
            <a:ext cx="5943600" cy="5943600"/>
          </a:xfrm>
          <a:prstGeom prst="rect">
            <a:avLst/>
          </a:prstGeom>
        </p:spPr>
      </p:pic>
      <p:sp>
        <p:nvSpPr>
          <p:cNvPr id="26" name="Donut 25"/>
          <p:cNvSpPr/>
          <p:nvPr/>
        </p:nvSpPr>
        <p:spPr>
          <a:xfrm>
            <a:off x="2209800" y="842432"/>
            <a:ext cx="4267201" cy="3644900"/>
          </a:xfrm>
          <a:prstGeom prst="donut">
            <a:avLst>
              <a:gd name="adj" fmla="val 4947"/>
            </a:avLst>
          </a:prstGeom>
          <a:solidFill>
            <a:srgbClr val="FFC000"/>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767115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3885</TotalTime>
  <Words>856</Words>
  <Application>Microsoft Macintosh PowerPoint</Application>
  <PresentationFormat>On-screen Show (4:3)</PresentationFormat>
  <Paragraphs>60</Paragraphs>
  <Slides>11</Slides>
  <Notes>10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Custom Design</vt:lpstr>
      <vt:lpstr>Service Thinking Seven Principles to Discover Innovative Opportunities</vt:lpstr>
      <vt:lpstr>PowerPoint Presentation</vt:lpstr>
      <vt:lpstr>The new challenge</vt:lpstr>
      <vt:lpstr>The new approach</vt:lpstr>
      <vt:lpstr>The new approach</vt:lpstr>
      <vt:lpstr>Conventional View</vt:lpstr>
      <vt:lpstr>Enterprises As Constellations</vt:lpstr>
      <vt:lpstr>The CVC Group Service Thinking Framework</vt:lpstr>
      <vt:lpstr>The Framework is applied in two parts</vt:lpstr>
      <vt:lpstr>The Framework is applied in two parts</vt:lpstr>
      <vt:lpstr>PowerPoint Presentation</vt:lpstr>
    </vt:vector>
  </TitlesOfParts>
  <Company>BHC Consulting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Hastings</dc:creator>
  <cp:lastModifiedBy>Jeff Saperstein</cp:lastModifiedBy>
  <cp:revision>107</cp:revision>
  <dcterms:created xsi:type="dcterms:W3CDTF">2013-01-02T23:38:15Z</dcterms:created>
  <dcterms:modified xsi:type="dcterms:W3CDTF">2014-02-18T21:41:15Z</dcterms:modified>
</cp:coreProperties>
</file>