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3" r:id="rId3"/>
    <p:sldId id="300" r:id="rId4"/>
    <p:sldId id="325" r:id="rId5"/>
    <p:sldId id="301" r:id="rId6"/>
    <p:sldId id="338" r:id="rId7"/>
    <p:sldId id="339" r:id="rId8"/>
    <p:sldId id="334" r:id="rId9"/>
    <p:sldId id="343" r:id="rId10"/>
    <p:sldId id="340" r:id="rId11"/>
    <p:sldId id="341" r:id="rId12"/>
    <p:sldId id="342" r:id="rId13"/>
    <p:sldId id="335" r:id="rId14"/>
    <p:sldId id="337" r:id="rId15"/>
    <p:sldId id="336" r:id="rId16"/>
    <p:sldId id="317" r:id="rId17"/>
    <p:sldId id="304" r:id="rId18"/>
    <p:sldId id="318" r:id="rId19"/>
    <p:sldId id="305" r:id="rId20"/>
    <p:sldId id="319" r:id="rId21"/>
    <p:sldId id="306" r:id="rId22"/>
    <p:sldId id="320" r:id="rId23"/>
    <p:sldId id="307" r:id="rId24"/>
    <p:sldId id="321" r:id="rId25"/>
    <p:sldId id="308" r:id="rId26"/>
    <p:sldId id="322" r:id="rId27"/>
    <p:sldId id="311" r:id="rId28"/>
    <p:sldId id="323" r:id="rId29"/>
    <p:sldId id="309" r:id="rId30"/>
    <p:sldId id="331" r:id="rId31"/>
    <p:sldId id="269" r:id="rId32"/>
    <p:sldId id="266" r:id="rId33"/>
    <p:sldId id="328" r:id="rId34"/>
    <p:sldId id="264" r:id="rId35"/>
    <p:sldId id="344" r:id="rId36"/>
    <p:sldId id="345" r:id="rId37"/>
    <p:sldId id="34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60"/>
  </p:normalViewPr>
  <p:slideViewPr>
    <p:cSldViewPr>
      <p:cViewPr varScale="1">
        <p:scale>
          <a:sx n="44" d="100"/>
          <a:sy n="44" d="100"/>
        </p:scale>
        <p:origin x="-9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76B69-3757-4FC2-B1EE-FF24CCD30321}" type="doc">
      <dgm:prSet loTypeId="urn:microsoft.com/office/officeart/2005/8/layout/arrow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CC152-798E-4776-B22A-3DFACF0E8B59}">
      <dgm:prSet phldrT="[Text]" custT="1"/>
      <dgm:spPr/>
      <dgm:t>
        <a:bodyPr/>
        <a:lstStyle/>
        <a:p>
          <a:r>
            <a:rPr lang="en-US" sz="2000" b="1" dirty="0" smtClean="0">
              <a:latin typeface="Arial Narrow" panose="020B0606020202030204" pitchFamily="34" charset="0"/>
            </a:rPr>
            <a:t>Families from Birth Title IV</a:t>
          </a:r>
          <a:endParaRPr lang="en-US" sz="2000" b="1" dirty="0">
            <a:latin typeface="Arial Narrow" panose="020B0606020202030204" pitchFamily="34" charset="0"/>
          </a:endParaRPr>
        </a:p>
      </dgm:t>
    </dgm:pt>
    <dgm:pt modelId="{F863988B-CBE3-4649-A082-FEA111B123FE}" type="parTrans" cxnId="{5CC973EF-CC4D-4A1E-BC13-1C0A99C38632}">
      <dgm:prSet/>
      <dgm:spPr/>
      <dgm:t>
        <a:bodyPr/>
        <a:lstStyle/>
        <a:p>
          <a:endParaRPr lang="en-US" sz="2000" b="1">
            <a:latin typeface="Arial Narrow" panose="020B0606020202030204" pitchFamily="34" charset="0"/>
          </a:endParaRPr>
        </a:p>
      </dgm:t>
    </dgm:pt>
    <dgm:pt modelId="{F435B315-1D1B-4AA3-A678-5C0AABA47D25}" type="sibTrans" cxnId="{5CC973EF-CC4D-4A1E-BC13-1C0A99C38632}">
      <dgm:prSet/>
      <dgm:spPr/>
      <dgm:t>
        <a:bodyPr/>
        <a:lstStyle/>
        <a:p>
          <a:endParaRPr lang="en-US" sz="2000" b="1">
            <a:latin typeface="Arial Narrow" panose="020B0606020202030204" pitchFamily="34" charset="0"/>
          </a:endParaRPr>
        </a:p>
      </dgm:t>
    </dgm:pt>
    <dgm:pt modelId="{B37C940E-2907-4B95-BB29-D6A3E7A4552B}">
      <dgm:prSet phldrT="[Text]" custT="1"/>
      <dgm:spPr/>
      <dgm:t>
        <a:bodyPr/>
        <a:lstStyle/>
        <a:p>
          <a:r>
            <a:rPr lang="en-US" sz="2000" b="1" dirty="0" smtClean="0">
              <a:latin typeface="Arial Narrow" panose="020B0606020202030204" pitchFamily="34" charset="0"/>
            </a:rPr>
            <a:t>Nutrition Food Services</a:t>
          </a:r>
          <a:endParaRPr lang="en-US" sz="2000" b="1" dirty="0">
            <a:latin typeface="Arial Narrow" panose="020B0606020202030204" pitchFamily="34" charset="0"/>
          </a:endParaRPr>
        </a:p>
      </dgm:t>
    </dgm:pt>
    <dgm:pt modelId="{6D6BA27E-607C-47A7-BC61-F24992B6D1EC}" type="parTrans" cxnId="{429723C5-23CA-4234-BDDB-FF9CFF69EC52}">
      <dgm:prSet/>
      <dgm:spPr/>
      <dgm:t>
        <a:bodyPr/>
        <a:lstStyle/>
        <a:p>
          <a:endParaRPr lang="en-US" sz="2000" b="1">
            <a:latin typeface="Arial Narrow" panose="020B0606020202030204" pitchFamily="34" charset="0"/>
          </a:endParaRPr>
        </a:p>
      </dgm:t>
    </dgm:pt>
    <dgm:pt modelId="{BBF08F5A-1EB3-4B7B-A26D-586B8AC7BB2E}" type="sibTrans" cxnId="{429723C5-23CA-4234-BDDB-FF9CFF69EC52}">
      <dgm:prSet/>
      <dgm:spPr/>
      <dgm:t>
        <a:bodyPr/>
        <a:lstStyle/>
        <a:p>
          <a:endParaRPr lang="en-US" sz="2000" b="1">
            <a:latin typeface="Arial Narrow" panose="020B0606020202030204" pitchFamily="34" charset="0"/>
          </a:endParaRPr>
        </a:p>
      </dgm:t>
    </dgm:pt>
    <dgm:pt modelId="{1E9E4F49-0F5E-492A-A703-7169795773B2}" type="pres">
      <dgm:prSet presAssocID="{1FC76B69-3757-4FC2-B1EE-FF24CCD303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CADCF-91D6-4930-AB3F-926EF94A1E01}" type="pres">
      <dgm:prSet presAssocID="{4ECCC152-798E-4776-B22A-3DFACF0E8B5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E4E65-FE2F-424D-B4B2-CA8139C8210D}" type="pres">
      <dgm:prSet presAssocID="{B37C940E-2907-4B95-BB29-D6A3E7A4552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C973EF-CC4D-4A1E-BC13-1C0A99C38632}" srcId="{1FC76B69-3757-4FC2-B1EE-FF24CCD30321}" destId="{4ECCC152-798E-4776-B22A-3DFACF0E8B59}" srcOrd="0" destOrd="0" parTransId="{F863988B-CBE3-4649-A082-FEA111B123FE}" sibTransId="{F435B315-1D1B-4AA3-A678-5C0AABA47D25}"/>
    <dgm:cxn modelId="{629D2F4B-E199-47A4-8685-533B8E9821FC}" type="presOf" srcId="{4ECCC152-798E-4776-B22A-3DFACF0E8B59}" destId="{57BCADCF-91D6-4930-AB3F-926EF94A1E01}" srcOrd="0" destOrd="0" presId="urn:microsoft.com/office/officeart/2005/8/layout/arrow1"/>
    <dgm:cxn modelId="{429723C5-23CA-4234-BDDB-FF9CFF69EC52}" srcId="{1FC76B69-3757-4FC2-B1EE-FF24CCD30321}" destId="{B37C940E-2907-4B95-BB29-D6A3E7A4552B}" srcOrd="1" destOrd="0" parTransId="{6D6BA27E-607C-47A7-BC61-F24992B6D1EC}" sibTransId="{BBF08F5A-1EB3-4B7B-A26D-586B8AC7BB2E}"/>
    <dgm:cxn modelId="{08627185-AA93-4CE8-ACD6-67EC9FB93E8F}" type="presOf" srcId="{B37C940E-2907-4B95-BB29-D6A3E7A4552B}" destId="{5DCE4E65-FE2F-424D-B4B2-CA8139C8210D}" srcOrd="0" destOrd="0" presId="urn:microsoft.com/office/officeart/2005/8/layout/arrow1"/>
    <dgm:cxn modelId="{26FF2DC3-74D7-4B9D-8C48-C47576C15DAE}" type="presOf" srcId="{1FC76B69-3757-4FC2-B1EE-FF24CCD30321}" destId="{1E9E4F49-0F5E-492A-A703-7169795773B2}" srcOrd="0" destOrd="0" presId="urn:microsoft.com/office/officeart/2005/8/layout/arrow1"/>
    <dgm:cxn modelId="{B7B4E1E5-D9F8-448C-9175-E1AC83AA2477}" type="presParOf" srcId="{1E9E4F49-0F5E-492A-A703-7169795773B2}" destId="{57BCADCF-91D6-4930-AB3F-926EF94A1E01}" srcOrd="0" destOrd="0" presId="urn:microsoft.com/office/officeart/2005/8/layout/arrow1"/>
    <dgm:cxn modelId="{27B29193-48C9-41CA-A9A6-83838FD1B4A1}" type="presParOf" srcId="{1E9E4F49-0F5E-492A-A703-7169795773B2}" destId="{5DCE4E65-FE2F-424D-B4B2-CA8139C8210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DE6F5-0CF6-4087-8DB2-E28EF7EB5B30}" type="doc">
      <dgm:prSet loTypeId="urn:microsoft.com/office/officeart/2005/8/layout/arrow5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2EF6713-4A94-4CD8-9269-39B36426B318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Supported By </a:t>
          </a:r>
          <a:endParaRPr lang="en-US" dirty="0">
            <a:latin typeface="Arial Narrow" panose="020B0606020202030204" pitchFamily="34" charset="0"/>
          </a:endParaRPr>
        </a:p>
      </dgm:t>
    </dgm:pt>
    <dgm:pt modelId="{A04CD163-1C66-48D4-B15D-03243333C27F}" type="parTrans" cxnId="{0D357F6F-2890-4C82-93A6-159959141C6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AFFCF88-E57E-4200-834E-E658A1C406BD}" type="sibTrans" cxnId="{0D357F6F-2890-4C82-93A6-159959141C6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16702FF-3221-431A-A752-9761BDE8F941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Mentored By</a:t>
          </a:r>
          <a:endParaRPr lang="en-US" dirty="0">
            <a:latin typeface="Arial Narrow" panose="020B0606020202030204" pitchFamily="34" charset="0"/>
          </a:endParaRPr>
        </a:p>
      </dgm:t>
    </dgm:pt>
    <dgm:pt modelId="{B05C2A32-CB9B-4FEF-A896-4D7C2F614458}" type="parTrans" cxnId="{6C739D23-37E1-45ED-B259-2645D6AA19F9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55B4E45-A8DB-4F0C-935F-C3E36F88E36C}" type="sibTrans" cxnId="{6C739D23-37E1-45ED-B259-2645D6AA19F9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D72D4BA-61F9-46B2-9132-225637D7EE39}" type="pres">
      <dgm:prSet presAssocID="{7FEDE6F5-0CF6-4087-8DB2-E28EF7EB5B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0D0E3-BC3F-40EE-951A-4C806CF6BA40}" type="pres">
      <dgm:prSet presAssocID="{92EF6713-4A94-4CD8-9269-39B36426B31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78778-7476-4F5A-B2A8-8F7402C04162}" type="pres">
      <dgm:prSet presAssocID="{F16702FF-3221-431A-A752-9761BDE8F9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39D23-37E1-45ED-B259-2645D6AA19F9}" srcId="{7FEDE6F5-0CF6-4087-8DB2-E28EF7EB5B30}" destId="{F16702FF-3221-431A-A752-9761BDE8F941}" srcOrd="1" destOrd="0" parTransId="{B05C2A32-CB9B-4FEF-A896-4D7C2F614458}" sibTransId="{055B4E45-A8DB-4F0C-935F-C3E36F88E36C}"/>
    <dgm:cxn modelId="{A171B5B2-1000-4C61-B535-F7A0C32B1CEC}" type="presOf" srcId="{92EF6713-4A94-4CD8-9269-39B36426B318}" destId="{16A0D0E3-BC3F-40EE-951A-4C806CF6BA40}" srcOrd="0" destOrd="0" presId="urn:microsoft.com/office/officeart/2005/8/layout/arrow5"/>
    <dgm:cxn modelId="{596D3164-6F4B-4703-A11E-DDD44CAA31C1}" type="presOf" srcId="{F16702FF-3221-431A-A752-9761BDE8F941}" destId="{32B78778-7476-4F5A-B2A8-8F7402C04162}" srcOrd="0" destOrd="0" presId="urn:microsoft.com/office/officeart/2005/8/layout/arrow5"/>
    <dgm:cxn modelId="{B8B05069-02B2-44AB-8DE0-FBD76993C8D8}" type="presOf" srcId="{7FEDE6F5-0CF6-4087-8DB2-E28EF7EB5B30}" destId="{3D72D4BA-61F9-46B2-9132-225637D7EE39}" srcOrd="0" destOrd="0" presId="urn:microsoft.com/office/officeart/2005/8/layout/arrow5"/>
    <dgm:cxn modelId="{0D357F6F-2890-4C82-93A6-159959141C67}" srcId="{7FEDE6F5-0CF6-4087-8DB2-E28EF7EB5B30}" destId="{92EF6713-4A94-4CD8-9269-39B36426B318}" srcOrd="0" destOrd="0" parTransId="{A04CD163-1C66-48D4-B15D-03243333C27F}" sibTransId="{EAFFCF88-E57E-4200-834E-E658A1C406BD}"/>
    <dgm:cxn modelId="{42BB281E-4FFD-4D9E-9E5F-6B1E814FE48B}" type="presParOf" srcId="{3D72D4BA-61F9-46B2-9132-225637D7EE39}" destId="{16A0D0E3-BC3F-40EE-951A-4C806CF6BA40}" srcOrd="0" destOrd="0" presId="urn:microsoft.com/office/officeart/2005/8/layout/arrow5"/>
    <dgm:cxn modelId="{C2961168-4CD6-485C-985A-AF9B366A2385}" type="presParOf" srcId="{3D72D4BA-61F9-46B2-9132-225637D7EE39}" destId="{32B78778-7476-4F5A-B2A8-8F7402C0416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1AC1F-5679-484B-AC60-0A1371F0FE32}" type="doc">
      <dgm:prSet loTypeId="urn:microsoft.com/office/officeart/2005/8/layout/chevron1" loCatId="process" qsTypeId="urn:microsoft.com/office/officeart/2005/8/quickstyle/simple4" qsCatId="simple" csTypeId="urn:microsoft.com/office/officeart/2005/8/colors/accent4_4" csCatId="accent4" phldr="1"/>
      <dgm:spPr/>
    </dgm:pt>
    <dgm:pt modelId="{4A46C937-4BA0-4D5A-B19C-0C8D72D967CC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Zero to Five</a:t>
          </a:r>
          <a:endParaRPr lang="en-US" dirty="0">
            <a:latin typeface="Arial Narrow" panose="020B0606020202030204" pitchFamily="34" charset="0"/>
          </a:endParaRPr>
        </a:p>
      </dgm:t>
    </dgm:pt>
    <dgm:pt modelId="{6BAFC477-6F5D-451B-8990-C91F86A67C63}" type="parTrans" cxnId="{5DB395C8-BB84-4801-B52B-CD7506C7C1F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85BB704-161E-44DD-B89D-B985D912031A}" type="sibTrans" cxnId="{5DB395C8-BB84-4801-B52B-CD7506C7C1F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B99849F-E1E3-4F68-B958-0FFD61C1E033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K-5th</a:t>
          </a:r>
          <a:endParaRPr lang="en-US" dirty="0">
            <a:latin typeface="Arial Narrow" panose="020B0606020202030204" pitchFamily="34" charset="0"/>
          </a:endParaRPr>
        </a:p>
      </dgm:t>
    </dgm:pt>
    <dgm:pt modelId="{0B32617B-B7E9-460F-8601-EEE51FFAE0F3}" type="parTrans" cxnId="{ABD57763-A0E3-4E67-80D1-C4F63DFF12C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0ACAB9A-962F-4B2D-83E2-58317427C04C}" type="sibTrans" cxnId="{ABD57763-A0E3-4E67-80D1-C4F63DFF12C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A90B930-FDC3-4869-AAED-97E24527CB1F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6-8th</a:t>
          </a:r>
          <a:endParaRPr lang="en-US" dirty="0">
            <a:latin typeface="Arial Narrow" panose="020B0606020202030204" pitchFamily="34" charset="0"/>
          </a:endParaRPr>
        </a:p>
      </dgm:t>
    </dgm:pt>
    <dgm:pt modelId="{E5660E81-D299-4D37-B469-DB693B17C360}" type="parTrans" cxnId="{81241BF4-44F1-409C-9CC3-9582E80D4FB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B9AE143-84F3-4659-9962-719629823D8E}" type="sibTrans" cxnId="{81241BF4-44F1-409C-9CC3-9582E80D4FB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A801052-F1A4-4B7A-A070-9BDF186ABBC7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9-12th</a:t>
          </a:r>
          <a:endParaRPr lang="en-US" dirty="0">
            <a:latin typeface="Arial Narrow" panose="020B0606020202030204" pitchFamily="34" charset="0"/>
          </a:endParaRPr>
        </a:p>
      </dgm:t>
    </dgm:pt>
    <dgm:pt modelId="{D0557251-D59F-4C13-9014-D3BBF5F7FA8A}" type="parTrans" cxnId="{70803F23-82C3-496F-9FDF-F8A5069F2F3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9F67E6C-C959-45F4-864E-270A424F0916}" type="sibTrans" cxnId="{70803F23-82C3-496F-9FDF-F8A5069F2F3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1846038-A663-423E-8DEF-C0400F62A6F8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13-20th</a:t>
          </a:r>
          <a:endParaRPr lang="en-US" dirty="0">
            <a:latin typeface="Arial Narrow" panose="020B0606020202030204" pitchFamily="34" charset="0"/>
          </a:endParaRPr>
        </a:p>
      </dgm:t>
    </dgm:pt>
    <dgm:pt modelId="{FAC04E11-CBE1-4A31-8380-92E576362FF8}" type="parTrans" cxnId="{5AA716B5-0FF1-48D5-AE03-C63F05C8173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849536F-EF7C-436E-89D3-9EEC1ADE9638}" type="sibTrans" cxnId="{5AA716B5-0FF1-48D5-AE03-C63F05C8173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2718369-CFA0-4AFE-BC66-9EB43F5599B7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Workforce</a:t>
          </a:r>
          <a:endParaRPr lang="en-US" dirty="0">
            <a:latin typeface="Arial Narrow" panose="020B0606020202030204" pitchFamily="34" charset="0"/>
          </a:endParaRPr>
        </a:p>
      </dgm:t>
    </dgm:pt>
    <dgm:pt modelId="{B631E370-AD45-4BB9-889C-875751061B51}" type="parTrans" cxnId="{3825E0E0-C114-4AB1-947B-8F26ED3BBFE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17A191D-AAC9-4B82-80DB-4DC333B25924}" type="sibTrans" cxnId="{3825E0E0-C114-4AB1-947B-8F26ED3BBFE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F4EEB79-C0D1-424D-BCDD-89C6D93EA54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Seniors</a:t>
          </a:r>
          <a:endParaRPr lang="en-US" dirty="0">
            <a:latin typeface="Arial Narrow" panose="020B0606020202030204" pitchFamily="34" charset="0"/>
          </a:endParaRPr>
        </a:p>
      </dgm:t>
    </dgm:pt>
    <dgm:pt modelId="{C7A84917-1CE2-4168-9304-CC7B1A7027D7}" type="parTrans" cxnId="{1B865945-3138-477E-BF3F-E94B003FA9F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94EA9C0-FEB0-43DC-ABD1-89435EAC5FDB}" type="sibTrans" cxnId="{1B865945-3138-477E-BF3F-E94B003FA9F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1266D6D-14E6-4DC4-9CFD-29E950EBBA60}" type="pres">
      <dgm:prSet presAssocID="{6D31AC1F-5679-484B-AC60-0A1371F0FE32}" presName="Name0" presStyleCnt="0">
        <dgm:presLayoutVars>
          <dgm:dir/>
          <dgm:animLvl val="lvl"/>
          <dgm:resizeHandles val="exact"/>
        </dgm:presLayoutVars>
      </dgm:prSet>
      <dgm:spPr/>
    </dgm:pt>
    <dgm:pt modelId="{A516D66D-8A47-4F7A-A0B3-43493B28DC38}" type="pres">
      <dgm:prSet presAssocID="{4A46C937-4BA0-4D5A-B19C-0C8D72D967CC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9412-E766-4828-8991-FCC5A6707373}" type="pres">
      <dgm:prSet presAssocID="{685BB704-161E-44DD-B89D-B985D912031A}" presName="parTxOnlySpace" presStyleCnt="0"/>
      <dgm:spPr/>
    </dgm:pt>
    <dgm:pt modelId="{6EC55CC2-41BE-4EE4-BDBE-8A9BB422AE37}" type="pres">
      <dgm:prSet presAssocID="{2B99849F-E1E3-4F68-B958-0FFD61C1E03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F600F-77B1-43FE-9150-DE1D2E4203D2}" type="pres">
      <dgm:prSet presAssocID="{E0ACAB9A-962F-4B2D-83E2-58317427C04C}" presName="parTxOnlySpace" presStyleCnt="0"/>
      <dgm:spPr/>
    </dgm:pt>
    <dgm:pt modelId="{9C99EF9F-71CF-485C-A12E-35FCEEC429E4}" type="pres">
      <dgm:prSet presAssocID="{8A90B930-FDC3-4869-AAED-97E24527CB1F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7D828-3550-4087-AD93-BC4EEC9F2C54}" type="pres">
      <dgm:prSet presAssocID="{BB9AE143-84F3-4659-9962-719629823D8E}" presName="parTxOnlySpace" presStyleCnt="0"/>
      <dgm:spPr/>
    </dgm:pt>
    <dgm:pt modelId="{99B88F75-DAD5-4FC8-B674-6DF56F5A25B4}" type="pres">
      <dgm:prSet presAssocID="{2A801052-F1A4-4B7A-A070-9BDF186ABBC7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E076-72C9-429D-8A0B-811A0F55238E}" type="pres">
      <dgm:prSet presAssocID="{E9F67E6C-C959-45F4-864E-270A424F0916}" presName="parTxOnlySpace" presStyleCnt="0"/>
      <dgm:spPr/>
    </dgm:pt>
    <dgm:pt modelId="{C71D1E2E-5319-4593-BA28-C95C1FBDD996}" type="pres">
      <dgm:prSet presAssocID="{01846038-A663-423E-8DEF-C0400F62A6F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83BA-EA9E-4847-82C0-164EAD59B2BF}" type="pres">
      <dgm:prSet presAssocID="{4849536F-EF7C-436E-89D3-9EEC1ADE9638}" presName="parTxOnlySpace" presStyleCnt="0"/>
      <dgm:spPr/>
    </dgm:pt>
    <dgm:pt modelId="{933ED6A2-17D8-4051-AEC2-DCE32DCD21F9}" type="pres">
      <dgm:prSet presAssocID="{F2718369-CFA0-4AFE-BC66-9EB43F5599B7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7EA23-2757-4116-B08C-D6B715BABDB6}" type="pres">
      <dgm:prSet presAssocID="{C17A191D-AAC9-4B82-80DB-4DC333B25924}" presName="parTxOnlySpace" presStyleCnt="0"/>
      <dgm:spPr/>
    </dgm:pt>
    <dgm:pt modelId="{962474F2-6C00-4861-9EEE-8DD5A1ABA62C}" type="pres">
      <dgm:prSet presAssocID="{8F4EEB79-C0D1-424D-BCDD-89C6D93EA540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D7D77-2365-4135-B523-C44F2A6780EA}" type="presOf" srcId="{4A46C937-4BA0-4D5A-B19C-0C8D72D967CC}" destId="{A516D66D-8A47-4F7A-A0B3-43493B28DC38}" srcOrd="0" destOrd="0" presId="urn:microsoft.com/office/officeart/2005/8/layout/chevron1"/>
    <dgm:cxn modelId="{5DB395C8-BB84-4801-B52B-CD7506C7C1F3}" srcId="{6D31AC1F-5679-484B-AC60-0A1371F0FE32}" destId="{4A46C937-4BA0-4D5A-B19C-0C8D72D967CC}" srcOrd="0" destOrd="0" parTransId="{6BAFC477-6F5D-451B-8990-C91F86A67C63}" sibTransId="{685BB704-161E-44DD-B89D-B985D912031A}"/>
    <dgm:cxn modelId="{B00858B4-BB99-44CF-9F84-36162AB243A5}" type="presOf" srcId="{01846038-A663-423E-8DEF-C0400F62A6F8}" destId="{C71D1E2E-5319-4593-BA28-C95C1FBDD996}" srcOrd="0" destOrd="0" presId="urn:microsoft.com/office/officeart/2005/8/layout/chevron1"/>
    <dgm:cxn modelId="{558184BD-284A-484B-AE6A-68CAF7320B8D}" type="presOf" srcId="{2B99849F-E1E3-4F68-B958-0FFD61C1E033}" destId="{6EC55CC2-41BE-4EE4-BDBE-8A9BB422AE37}" srcOrd="0" destOrd="0" presId="urn:microsoft.com/office/officeart/2005/8/layout/chevron1"/>
    <dgm:cxn modelId="{0BF67403-6CB8-4AFF-854F-9F2A66EC37FE}" type="presOf" srcId="{2A801052-F1A4-4B7A-A070-9BDF186ABBC7}" destId="{99B88F75-DAD5-4FC8-B674-6DF56F5A25B4}" srcOrd="0" destOrd="0" presId="urn:microsoft.com/office/officeart/2005/8/layout/chevron1"/>
    <dgm:cxn modelId="{C7A9D39D-6673-464E-A0C9-969F8FD8F00F}" type="presOf" srcId="{8A90B930-FDC3-4869-AAED-97E24527CB1F}" destId="{9C99EF9F-71CF-485C-A12E-35FCEEC429E4}" srcOrd="0" destOrd="0" presId="urn:microsoft.com/office/officeart/2005/8/layout/chevron1"/>
    <dgm:cxn modelId="{DF92F784-CD57-4D68-87DE-5A7ED959CBE1}" type="presOf" srcId="{6D31AC1F-5679-484B-AC60-0A1371F0FE32}" destId="{B1266D6D-14E6-4DC4-9CFD-29E950EBBA60}" srcOrd="0" destOrd="0" presId="urn:microsoft.com/office/officeart/2005/8/layout/chevron1"/>
    <dgm:cxn modelId="{BC4C6C9C-66CA-4A45-B046-095C104D0067}" type="presOf" srcId="{F2718369-CFA0-4AFE-BC66-9EB43F5599B7}" destId="{933ED6A2-17D8-4051-AEC2-DCE32DCD21F9}" srcOrd="0" destOrd="0" presId="urn:microsoft.com/office/officeart/2005/8/layout/chevron1"/>
    <dgm:cxn modelId="{0DF54497-6C57-4BDD-9E33-D09C17706D1A}" type="presOf" srcId="{8F4EEB79-C0D1-424D-BCDD-89C6D93EA540}" destId="{962474F2-6C00-4861-9EEE-8DD5A1ABA62C}" srcOrd="0" destOrd="0" presId="urn:microsoft.com/office/officeart/2005/8/layout/chevron1"/>
    <dgm:cxn modelId="{ABD57763-A0E3-4E67-80D1-C4F63DFF12C8}" srcId="{6D31AC1F-5679-484B-AC60-0A1371F0FE32}" destId="{2B99849F-E1E3-4F68-B958-0FFD61C1E033}" srcOrd="1" destOrd="0" parTransId="{0B32617B-B7E9-460F-8601-EEE51FFAE0F3}" sibTransId="{E0ACAB9A-962F-4B2D-83E2-58317427C04C}"/>
    <dgm:cxn modelId="{81241BF4-44F1-409C-9CC3-9582E80D4FB8}" srcId="{6D31AC1F-5679-484B-AC60-0A1371F0FE32}" destId="{8A90B930-FDC3-4869-AAED-97E24527CB1F}" srcOrd="2" destOrd="0" parTransId="{E5660E81-D299-4D37-B469-DB693B17C360}" sibTransId="{BB9AE143-84F3-4659-9962-719629823D8E}"/>
    <dgm:cxn modelId="{3825E0E0-C114-4AB1-947B-8F26ED3BBFEC}" srcId="{6D31AC1F-5679-484B-AC60-0A1371F0FE32}" destId="{F2718369-CFA0-4AFE-BC66-9EB43F5599B7}" srcOrd="5" destOrd="0" parTransId="{B631E370-AD45-4BB9-889C-875751061B51}" sibTransId="{C17A191D-AAC9-4B82-80DB-4DC333B25924}"/>
    <dgm:cxn modelId="{1B865945-3138-477E-BF3F-E94B003FA9FD}" srcId="{6D31AC1F-5679-484B-AC60-0A1371F0FE32}" destId="{8F4EEB79-C0D1-424D-BCDD-89C6D93EA540}" srcOrd="6" destOrd="0" parTransId="{C7A84917-1CE2-4168-9304-CC7B1A7027D7}" sibTransId="{594EA9C0-FEB0-43DC-ABD1-89435EAC5FDB}"/>
    <dgm:cxn modelId="{70803F23-82C3-496F-9FDF-F8A5069F2F37}" srcId="{6D31AC1F-5679-484B-AC60-0A1371F0FE32}" destId="{2A801052-F1A4-4B7A-A070-9BDF186ABBC7}" srcOrd="3" destOrd="0" parTransId="{D0557251-D59F-4C13-9014-D3BBF5F7FA8A}" sibTransId="{E9F67E6C-C959-45F4-864E-270A424F0916}"/>
    <dgm:cxn modelId="{5AA716B5-0FF1-48D5-AE03-C63F05C8173F}" srcId="{6D31AC1F-5679-484B-AC60-0A1371F0FE32}" destId="{01846038-A663-423E-8DEF-C0400F62A6F8}" srcOrd="4" destOrd="0" parTransId="{FAC04E11-CBE1-4A31-8380-92E576362FF8}" sibTransId="{4849536F-EF7C-436E-89D3-9EEC1ADE9638}"/>
    <dgm:cxn modelId="{3B35AA0B-79CA-4E9C-86BB-F8F27496C662}" type="presParOf" srcId="{B1266D6D-14E6-4DC4-9CFD-29E950EBBA60}" destId="{A516D66D-8A47-4F7A-A0B3-43493B28DC38}" srcOrd="0" destOrd="0" presId="urn:microsoft.com/office/officeart/2005/8/layout/chevron1"/>
    <dgm:cxn modelId="{CFD9CCF2-AA0F-4E6A-ABB3-2D4CED12109A}" type="presParOf" srcId="{B1266D6D-14E6-4DC4-9CFD-29E950EBBA60}" destId="{7CA79412-E766-4828-8991-FCC5A6707373}" srcOrd="1" destOrd="0" presId="urn:microsoft.com/office/officeart/2005/8/layout/chevron1"/>
    <dgm:cxn modelId="{41CBBC8D-7E1A-4ECB-ABA8-ED4170287130}" type="presParOf" srcId="{B1266D6D-14E6-4DC4-9CFD-29E950EBBA60}" destId="{6EC55CC2-41BE-4EE4-BDBE-8A9BB422AE37}" srcOrd="2" destOrd="0" presId="urn:microsoft.com/office/officeart/2005/8/layout/chevron1"/>
    <dgm:cxn modelId="{E65C287C-FD04-48FA-9FCA-251398C3E506}" type="presParOf" srcId="{B1266D6D-14E6-4DC4-9CFD-29E950EBBA60}" destId="{04CF600F-77B1-43FE-9150-DE1D2E4203D2}" srcOrd="3" destOrd="0" presId="urn:microsoft.com/office/officeart/2005/8/layout/chevron1"/>
    <dgm:cxn modelId="{B375F371-6CB7-40C1-9C82-5CDD026976BB}" type="presParOf" srcId="{B1266D6D-14E6-4DC4-9CFD-29E950EBBA60}" destId="{9C99EF9F-71CF-485C-A12E-35FCEEC429E4}" srcOrd="4" destOrd="0" presId="urn:microsoft.com/office/officeart/2005/8/layout/chevron1"/>
    <dgm:cxn modelId="{90CEBD1A-AF4E-45B6-94A3-24299BC3DDAA}" type="presParOf" srcId="{B1266D6D-14E6-4DC4-9CFD-29E950EBBA60}" destId="{EE57D828-3550-4087-AD93-BC4EEC9F2C54}" srcOrd="5" destOrd="0" presId="urn:microsoft.com/office/officeart/2005/8/layout/chevron1"/>
    <dgm:cxn modelId="{15867E84-8A4B-4E12-BA0C-01595CE334F0}" type="presParOf" srcId="{B1266D6D-14E6-4DC4-9CFD-29E950EBBA60}" destId="{99B88F75-DAD5-4FC8-B674-6DF56F5A25B4}" srcOrd="6" destOrd="0" presId="urn:microsoft.com/office/officeart/2005/8/layout/chevron1"/>
    <dgm:cxn modelId="{1E031C16-8197-42EC-9F38-3BD214D329C9}" type="presParOf" srcId="{B1266D6D-14E6-4DC4-9CFD-29E950EBBA60}" destId="{2D70E076-72C9-429D-8A0B-811A0F55238E}" srcOrd="7" destOrd="0" presId="urn:microsoft.com/office/officeart/2005/8/layout/chevron1"/>
    <dgm:cxn modelId="{1CD4568D-C7B4-4005-B7D8-F7EB764E6485}" type="presParOf" srcId="{B1266D6D-14E6-4DC4-9CFD-29E950EBBA60}" destId="{C71D1E2E-5319-4593-BA28-C95C1FBDD996}" srcOrd="8" destOrd="0" presId="urn:microsoft.com/office/officeart/2005/8/layout/chevron1"/>
    <dgm:cxn modelId="{F987AEE2-6A56-499B-9DCA-B304B1A24EFA}" type="presParOf" srcId="{B1266D6D-14E6-4DC4-9CFD-29E950EBBA60}" destId="{9E0283BA-EA9E-4847-82C0-164EAD59B2BF}" srcOrd="9" destOrd="0" presId="urn:microsoft.com/office/officeart/2005/8/layout/chevron1"/>
    <dgm:cxn modelId="{125D766C-8285-4871-A418-11D34C1512C4}" type="presParOf" srcId="{B1266D6D-14E6-4DC4-9CFD-29E950EBBA60}" destId="{933ED6A2-17D8-4051-AEC2-DCE32DCD21F9}" srcOrd="10" destOrd="0" presId="urn:microsoft.com/office/officeart/2005/8/layout/chevron1"/>
    <dgm:cxn modelId="{EDB303F2-AF57-48E1-BEC7-28FED173C891}" type="presParOf" srcId="{B1266D6D-14E6-4DC4-9CFD-29E950EBBA60}" destId="{77A7EA23-2757-4116-B08C-D6B715BABDB6}" srcOrd="11" destOrd="0" presId="urn:microsoft.com/office/officeart/2005/8/layout/chevron1"/>
    <dgm:cxn modelId="{94E7803D-F9C9-46E4-884A-15DD890DCC67}" type="presParOf" srcId="{B1266D6D-14E6-4DC4-9CFD-29E950EBBA60}" destId="{962474F2-6C00-4861-9EEE-8DD5A1ABA62C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DB5CC-5D72-44F9-876F-9010CFE83711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D6856623-FD55-4A98-93EE-4897BBB45CFE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Narrow" panose="020B0606020202030204" pitchFamily="34" charset="0"/>
            </a:rPr>
            <a:t>IG6</a:t>
          </a:r>
          <a:endParaRPr lang="en-US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B705E41-286F-42E2-9A76-D600EB3DAD31}" type="parTrans" cxnId="{C7D01014-3165-4C00-9C2F-4B87D44E8B8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9F5310D-1748-40A0-A50E-51BEFE12EDF1}" type="sibTrans" cxnId="{C7D01014-3165-4C00-9C2F-4B87D44E8B8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6A78E4B-CAE6-43E1-AEED-1A6A29EE02B2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Narrow" panose="020B0606020202030204" pitchFamily="34" charset="0"/>
            </a:rPr>
            <a:t>IG2</a:t>
          </a:r>
          <a:endParaRPr lang="en-US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B8C6596-CDDC-4ED1-9C96-51EF9520CCCA}" type="parTrans" cxnId="{BB0F459B-F991-4DAB-9465-483ACB6955D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B2C6ECC-EFD4-4479-B48B-2DCB4C3D5502}" type="sibTrans" cxnId="{BB0F459B-F991-4DAB-9465-483ACB6955D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1723DD7-6769-4ABF-ABC7-3113C08D3D3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Arial Narrow" panose="020B0606020202030204" pitchFamily="34" charset="0"/>
            </a:rPr>
            <a:t>IG1</a:t>
          </a:r>
          <a:endParaRPr lang="en-US" sz="32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1AA7BE6-372F-4CE3-83F0-A7CE536766F0}" type="parTrans" cxnId="{0DC1D207-FFE9-4841-976B-C1FEB06169B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73EFFC4-2AB7-4379-A968-9159BA208BEE}" type="sibTrans" cxnId="{0DC1D207-FFE9-4841-976B-C1FEB06169B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84E81E8-196D-4B5D-9C48-87D098EF73E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Narrow" panose="020B0606020202030204" pitchFamily="34" charset="0"/>
            </a:rPr>
            <a:t>IG5</a:t>
          </a:r>
          <a:endParaRPr lang="en-US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EEA3385-7FA3-44CF-8CC5-92BD8AB140C0}" type="parTrans" cxnId="{7C78878B-5A43-4B6B-9746-F44966487BF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2A4AED2-E387-4805-80C2-0A7CF8F66098}" type="sibTrans" cxnId="{7C78878B-5A43-4B6B-9746-F44966487BF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87CB1E5-B0A9-4348-8DFD-6259B3C6C85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Narrow" panose="020B0606020202030204" pitchFamily="34" charset="0"/>
            </a:rPr>
            <a:t>IG4</a:t>
          </a:r>
          <a:endParaRPr lang="en-US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F01E5C0-72AA-485F-BB4B-329BC5F9B3AC}" type="parTrans" cxnId="{C6A267A8-FB0D-4C8C-B4AB-E46D66F83E4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3266EC4-22FC-4E76-BB2E-FBFB41C89F18}" type="sibTrans" cxnId="{C6A267A8-FB0D-4C8C-B4AB-E46D66F83E4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260C224-A0ED-42D9-91D1-1D8F65F1A4B6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 Narrow" panose="020B0606020202030204" pitchFamily="34" charset="0"/>
            </a:rPr>
            <a:t>IG3</a:t>
          </a:r>
          <a:endParaRPr lang="en-US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09D3CE03-66D7-4418-B761-A65C05C27B4A}" type="parTrans" cxnId="{678E78A1-3895-48E1-B249-1506F76F523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8429BE3-5E8F-4D1C-B1BB-B0A035753DBE}" type="sibTrans" cxnId="{678E78A1-3895-48E1-B249-1506F76F5237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886223F-F66D-4CB2-89D1-B13F9AA04914}" type="pres">
      <dgm:prSet presAssocID="{66DDB5CC-5D72-44F9-876F-9010CFE83711}" presName="Name0" presStyleCnt="0">
        <dgm:presLayoutVars>
          <dgm:dir/>
          <dgm:animLvl val="lvl"/>
          <dgm:resizeHandles val="exact"/>
        </dgm:presLayoutVars>
      </dgm:prSet>
      <dgm:spPr/>
    </dgm:pt>
    <dgm:pt modelId="{FE5D6573-D40C-4E8C-8EA2-139A72415689}" type="pres">
      <dgm:prSet presAssocID="{D6856623-FD55-4A98-93EE-4897BBB45CFE}" presName="Name8" presStyleCnt="0"/>
      <dgm:spPr/>
    </dgm:pt>
    <dgm:pt modelId="{30EE8318-E2A5-4D00-B322-DBE625BCFEFA}" type="pres">
      <dgm:prSet presAssocID="{D6856623-FD55-4A98-93EE-4897BBB45CFE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68C96-EBF7-4E00-B9DD-92A5C90B5180}" type="pres">
      <dgm:prSet presAssocID="{D6856623-FD55-4A98-93EE-4897BBB45C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B7B04-C519-4F0F-9919-06D44AA14E7C}" type="pres">
      <dgm:prSet presAssocID="{884E81E8-196D-4B5D-9C48-87D098EF73EB}" presName="Name8" presStyleCnt="0"/>
      <dgm:spPr/>
    </dgm:pt>
    <dgm:pt modelId="{73550CA8-A14D-46AD-B9B8-0573553AB618}" type="pres">
      <dgm:prSet presAssocID="{884E81E8-196D-4B5D-9C48-87D098EF73E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58DAA-B868-4748-8FF5-05BBE219071A}" type="pres">
      <dgm:prSet presAssocID="{884E81E8-196D-4B5D-9C48-87D098EF73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B13AF-648F-412E-AC5F-C9A3D7C1FE33}" type="pres">
      <dgm:prSet presAssocID="{987CB1E5-B0A9-4348-8DFD-6259B3C6C858}" presName="Name8" presStyleCnt="0"/>
      <dgm:spPr/>
    </dgm:pt>
    <dgm:pt modelId="{3406199D-946A-4264-B26D-BC18E4C5C841}" type="pres">
      <dgm:prSet presAssocID="{987CB1E5-B0A9-4348-8DFD-6259B3C6C85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0962-7085-44F0-854D-EB7B7A6B82C5}" type="pres">
      <dgm:prSet presAssocID="{987CB1E5-B0A9-4348-8DFD-6259B3C6C8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748AF-70A2-4126-8C31-98C5CF91DDEC}" type="pres">
      <dgm:prSet presAssocID="{A260C224-A0ED-42D9-91D1-1D8F65F1A4B6}" presName="Name8" presStyleCnt="0"/>
      <dgm:spPr/>
    </dgm:pt>
    <dgm:pt modelId="{3832A760-EBBE-46D0-851B-CAC4CF5551E0}" type="pres">
      <dgm:prSet presAssocID="{A260C224-A0ED-42D9-91D1-1D8F65F1A4B6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9923F-F063-4D30-9409-8B3DB522502A}" type="pres">
      <dgm:prSet presAssocID="{A260C224-A0ED-42D9-91D1-1D8F65F1A4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B0F9E-D45D-4CCC-AD19-29192CFDB161}" type="pres">
      <dgm:prSet presAssocID="{36A78E4B-CAE6-43E1-AEED-1A6A29EE02B2}" presName="Name8" presStyleCnt="0"/>
      <dgm:spPr/>
    </dgm:pt>
    <dgm:pt modelId="{5DB2336C-140A-42B2-AFCB-AB049FC5C731}" type="pres">
      <dgm:prSet presAssocID="{36A78E4B-CAE6-43E1-AEED-1A6A29EE02B2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0EC33-4211-4CAA-9898-C1D978C912B9}" type="pres">
      <dgm:prSet presAssocID="{36A78E4B-CAE6-43E1-AEED-1A6A29EE02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638BB-1BBA-4C43-A74D-E41510A711F2}" type="pres">
      <dgm:prSet presAssocID="{01723DD7-6769-4ABF-ABC7-3113C08D3D36}" presName="Name8" presStyleCnt="0"/>
      <dgm:spPr/>
    </dgm:pt>
    <dgm:pt modelId="{E46C5076-40B8-4350-B24B-D097982BF972}" type="pres">
      <dgm:prSet presAssocID="{01723DD7-6769-4ABF-ABC7-3113C08D3D36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3177-5279-4F73-8268-042335D4B58A}" type="pres">
      <dgm:prSet presAssocID="{01723DD7-6769-4ABF-ABC7-3113C08D3D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F459B-F991-4DAB-9465-483ACB6955D3}" srcId="{66DDB5CC-5D72-44F9-876F-9010CFE83711}" destId="{36A78E4B-CAE6-43E1-AEED-1A6A29EE02B2}" srcOrd="4" destOrd="0" parTransId="{1B8C6596-CDDC-4ED1-9C96-51EF9520CCCA}" sibTransId="{8B2C6ECC-EFD4-4479-B48B-2DCB4C3D5502}"/>
    <dgm:cxn modelId="{642E36A6-3288-4840-B3B6-AA501C9B35BC}" type="presOf" srcId="{884E81E8-196D-4B5D-9C48-87D098EF73EB}" destId="{73550CA8-A14D-46AD-B9B8-0573553AB618}" srcOrd="0" destOrd="0" presId="urn:microsoft.com/office/officeart/2005/8/layout/pyramid3"/>
    <dgm:cxn modelId="{E06209AD-CFC8-449E-B1AB-7CA833DE9667}" type="presOf" srcId="{36A78E4B-CAE6-43E1-AEED-1A6A29EE02B2}" destId="{5DB2336C-140A-42B2-AFCB-AB049FC5C731}" srcOrd="0" destOrd="0" presId="urn:microsoft.com/office/officeart/2005/8/layout/pyramid3"/>
    <dgm:cxn modelId="{C7D01014-3165-4C00-9C2F-4B87D44E8B8A}" srcId="{66DDB5CC-5D72-44F9-876F-9010CFE83711}" destId="{D6856623-FD55-4A98-93EE-4897BBB45CFE}" srcOrd="0" destOrd="0" parTransId="{1B705E41-286F-42E2-9A76-D600EB3DAD31}" sibTransId="{F9F5310D-1748-40A0-A50E-51BEFE12EDF1}"/>
    <dgm:cxn modelId="{7C78878B-5A43-4B6B-9746-F44966487BFE}" srcId="{66DDB5CC-5D72-44F9-876F-9010CFE83711}" destId="{884E81E8-196D-4B5D-9C48-87D098EF73EB}" srcOrd="1" destOrd="0" parTransId="{5EEA3385-7FA3-44CF-8CC5-92BD8AB140C0}" sibTransId="{F2A4AED2-E387-4805-80C2-0A7CF8F66098}"/>
    <dgm:cxn modelId="{9C59C47E-3623-41A9-9644-E441D3D419DF}" type="presOf" srcId="{D6856623-FD55-4A98-93EE-4897BBB45CFE}" destId="{30EE8318-E2A5-4D00-B322-DBE625BCFEFA}" srcOrd="0" destOrd="0" presId="urn:microsoft.com/office/officeart/2005/8/layout/pyramid3"/>
    <dgm:cxn modelId="{0638356D-8801-49AD-AC2E-BE34F0016B0A}" type="presOf" srcId="{987CB1E5-B0A9-4348-8DFD-6259B3C6C858}" destId="{3406199D-946A-4264-B26D-BC18E4C5C841}" srcOrd="0" destOrd="0" presId="urn:microsoft.com/office/officeart/2005/8/layout/pyramid3"/>
    <dgm:cxn modelId="{678E78A1-3895-48E1-B249-1506F76F5237}" srcId="{66DDB5CC-5D72-44F9-876F-9010CFE83711}" destId="{A260C224-A0ED-42D9-91D1-1D8F65F1A4B6}" srcOrd="3" destOrd="0" parTransId="{09D3CE03-66D7-4418-B761-A65C05C27B4A}" sibTransId="{48429BE3-5E8F-4D1C-B1BB-B0A035753DBE}"/>
    <dgm:cxn modelId="{703F78D1-39D4-4ED5-A8FD-AFBBE00C7C12}" type="presOf" srcId="{01723DD7-6769-4ABF-ABC7-3113C08D3D36}" destId="{E46C5076-40B8-4350-B24B-D097982BF972}" srcOrd="0" destOrd="0" presId="urn:microsoft.com/office/officeart/2005/8/layout/pyramid3"/>
    <dgm:cxn modelId="{714904CB-D77B-4120-9C94-FA9F7CE9CA8D}" type="presOf" srcId="{A260C224-A0ED-42D9-91D1-1D8F65F1A4B6}" destId="{3832A760-EBBE-46D0-851B-CAC4CF5551E0}" srcOrd="0" destOrd="0" presId="urn:microsoft.com/office/officeart/2005/8/layout/pyramid3"/>
    <dgm:cxn modelId="{C6A267A8-FB0D-4C8C-B4AB-E46D66F83E4B}" srcId="{66DDB5CC-5D72-44F9-876F-9010CFE83711}" destId="{987CB1E5-B0A9-4348-8DFD-6259B3C6C858}" srcOrd="2" destOrd="0" parTransId="{6F01E5C0-72AA-485F-BB4B-329BC5F9B3AC}" sibTransId="{13266EC4-22FC-4E76-BB2E-FBFB41C89F18}"/>
    <dgm:cxn modelId="{51249BB9-60ED-4CBA-9C55-7C7CADC78B09}" type="presOf" srcId="{987CB1E5-B0A9-4348-8DFD-6259B3C6C858}" destId="{960B0962-7085-44F0-854D-EB7B7A6B82C5}" srcOrd="1" destOrd="0" presId="urn:microsoft.com/office/officeart/2005/8/layout/pyramid3"/>
    <dgm:cxn modelId="{ACADE681-6127-4C4D-84AF-65309A30486B}" type="presOf" srcId="{01723DD7-6769-4ABF-ABC7-3113C08D3D36}" destId="{2D813177-5279-4F73-8268-042335D4B58A}" srcOrd="1" destOrd="0" presId="urn:microsoft.com/office/officeart/2005/8/layout/pyramid3"/>
    <dgm:cxn modelId="{E1E6C760-603B-4899-9376-E4D145E2075C}" type="presOf" srcId="{36A78E4B-CAE6-43E1-AEED-1A6A29EE02B2}" destId="{3DA0EC33-4211-4CAA-9898-C1D978C912B9}" srcOrd="1" destOrd="0" presId="urn:microsoft.com/office/officeart/2005/8/layout/pyramid3"/>
    <dgm:cxn modelId="{3D364C71-DEB3-4E1D-8C53-7610D667C46D}" type="presOf" srcId="{66DDB5CC-5D72-44F9-876F-9010CFE83711}" destId="{0886223F-F66D-4CB2-89D1-B13F9AA04914}" srcOrd="0" destOrd="0" presId="urn:microsoft.com/office/officeart/2005/8/layout/pyramid3"/>
    <dgm:cxn modelId="{0DC1D207-FFE9-4841-976B-C1FEB06169B3}" srcId="{66DDB5CC-5D72-44F9-876F-9010CFE83711}" destId="{01723DD7-6769-4ABF-ABC7-3113C08D3D36}" srcOrd="5" destOrd="0" parTransId="{C1AA7BE6-372F-4CE3-83F0-A7CE536766F0}" sibTransId="{873EFFC4-2AB7-4379-A968-9159BA208BEE}"/>
    <dgm:cxn modelId="{9748B29C-FAD1-4448-8AA2-87E4ADB19224}" type="presOf" srcId="{884E81E8-196D-4B5D-9C48-87D098EF73EB}" destId="{D6058DAA-B868-4748-8FF5-05BBE219071A}" srcOrd="1" destOrd="0" presId="urn:microsoft.com/office/officeart/2005/8/layout/pyramid3"/>
    <dgm:cxn modelId="{66E185B4-9589-4512-8E20-A02B717C9048}" type="presOf" srcId="{A260C224-A0ED-42D9-91D1-1D8F65F1A4B6}" destId="{D229923F-F063-4D30-9409-8B3DB522502A}" srcOrd="1" destOrd="0" presId="urn:microsoft.com/office/officeart/2005/8/layout/pyramid3"/>
    <dgm:cxn modelId="{E59DEF04-6622-4A67-87EE-156ECEB66BAF}" type="presOf" srcId="{D6856623-FD55-4A98-93EE-4897BBB45CFE}" destId="{C0768C96-EBF7-4E00-B9DD-92A5C90B5180}" srcOrd="1" destOrd="0" presId="urn:microsoft.com/office/officeart/2005/8/layout/pyramid3"/>
    <dgm:cxn modelId="{1B6EC10C-862F-44F5-858D-B38D11CEE9B7}" type="presParOf" srcId="{0886223F-F66D-4CB2-89D1-B13F9AA04914}" destId="{FE5D6573-D40C-4E8C-8EA2-139A72415689}" srcOrd="0" destOrd="0" presId="urn:microsoft.com/office/officeart/2005/8/layout/pyramid3"/>
    <dgm:cxn modelId="{73C79479-6183-4DB5-806D-CE5D858403DD}" type="presParOf" srcId="{FE5D6573-D40C-4E8C-8EA2-139A72415689}" destId="{30EE8318-E2A5-4D00-B322-DBE625BCFEFA}" srcOrd="0" destOrd="0" presId="urn:microsoft.com/office/officeart/2005/8/layout/pyramid3"/>
    <dgm:cxn modelId="{2867ADD3-3377-473C-9F00-4CEDAFB2B34A}" type="presParOf" srcId="{FE5D6573-D40C-4E8C-8EA2-139A72415689}" destId="{C0768C96-EBF7-4E00-B9DD-92A5C90B5180}" srcOrd="1" destOrd="0" presId="urn:microsoft.com/office/officeart/2005/8/layout/pyramid3"/>
    <dgm:cxn modelId="{585F0146-2C96-4D64-9CCF-2909414145FC}" type="presParOf" srcId="{0886223F-F66D-4CB2-89D1-B13F9AA04914}" destId="{266B7B04-C519-4F0F-9919-06D44AA14E7C}" srcOrd="1" destOrd="0" presId="urn:microsoft.com/office/officeart/2005/8/layout/pyramid3"/>
    <dgm:cxn modelId="{03CF4663-B871-45DE-B35F-1C53E3707AE3}" type="presParOf" srcId="{266B7B04-C519-4F0F-9919-06D44AA14E7C}" destId="{73550CA8-A14D-46AD-B9B8-0573553AB618}" srcOrd="0" destOrd="0" presId="urn:microsoft.com/office/officeart/2005/8/layout/pyramid3"/>
    <dgm:cxn modelId="{FB63B49C-D235-4428-9434-0D14B49981E2}" type="presParOf" srcId="{266B7B04-C519-4F0F-9919-06D44AA14E7C}" destId="{D6058DAA-B868-4748-8FF5-05BBE219071A}" srcOrd="1" destOrd="0" presId="urn:microsoft.com/office/officeart/2005/8/layout/pyramid3"/>
    <dgm:cxn modelId="{27D50754-64AA-4854-A393-16E73AA0D47A}" type="presParOf" srcId="{0886223F-F66D-4CB2-89D1-B13F9AA04914}" destId="{B07B13AF-648F-412E-AC5F-C9A3D7C1FE33}" srcOrd="2" destOrd="0" presId="urn:microsoft.com/office/officeart/2005/8/layout/pyramid3"/>
    <dgm:cxn modelId="{BC80DF02-D441-486C-94BD-9654C40A7386}" type="presParOf" srcId="{B07B13AF-648F-412E-AC5F-C9A3D7C1FE33}" destId="{3406199D-946A-4264-B26D-BC18E4C5C841}" srcOrd="0" destOrd="0" presId="urn:microsoft.com/office/officeart/2005/8/layout/pyramid3"/>
    <dgm:cxn modelId="{77AD8E87-9DF2-4E6E-B432-B2D0308E76C1}" type="presParOf" srcId="{B07B13AF-648F-412E-AC5F-C9A3D7C1FE33}" destId="{960B0962-7085-44F0-854D-EB7B7A6B82C5}" srcOrd="1" destOrd="0" presId="urn:microsoft.com/office/officeart/2005/8/layout/pyramid3"/>
    <dgm:cxn modelId="{C118F76F-3E2F-475F-A76A-2EACA90EE13D}" type="presParOf" srcId="{0886223F-F66D-4CB2-89D1-B13F9AA04914}" destId="{7C6748AF-70A2-4126-8C31-98C5CF91DDEC}" srcOrd="3" destOrd="0" presId="urn:microsoft.com/office/officeart/2005/8/layout/pyramid3"/>
    <dgm:cxn modelId="{ED4EDD15-0867-443C-BC1F-52FB3B4E1238}" type="presParOf" srcId="{7C6748AF-70A2-4126-8C31-98C5CF91DDEC}" destId="{3832A760-EBBE-46D0-851B-CAC4CF5551E0}" srcOrd="0" destOrd="0" presId="urn:microsoft.com/office/officeart/2005/8/layout/pyramid3"/>
    <dgm:cxn modelId="{80F336AB-59B9-46CA-92C0-CC11EE3919AE}" type="presParOf" srcId="{7C6748AF-70A2-4126-8C31-98C5CF91DDEC}" destId="{D229923F-F063-4D30-9409-8B3DB522502A}" srcOrd="1" destOrd="0" presId="urn:microsoft.com/office/officeart/2005/8/layout/pyramid3"/>
    <dgm:cxn modelId="{220DD1F6-4E23-42D8-8EEC-79A52ABB05A0}" type="presParOf" srcId="{0886223F-F66D-4CB2-89D1-B13F9AA04914}" destId="{932B0F9E-D45D-4CCC-AD19-29192CFDB161}" srcOrd="4" destOrd="0" presId="urn:microsoft.com/office/officeart/2005/8/layout/pyramid3"/>
    <dgm:cxn modelId="{BCCE7FDD-4C4C-453C-AD69-671D3C95E391}" type="presParOf" srcId="{932B0F9E-D45D-4CCC-AD19-29192CFDB161}" destId="{5DB2336C-140A-42B2-AFCB-AB049FC5C731}" srcOrd="0" destOrd="0" presId="urn:microsoft.com/office/officeart/2005/8/layout/pyramid3"/>
    <dgm:cxn modelId="{1EAED19C-52CF-42F3-A1A1-B01874E5A1DF}" type="presParOf" srcId="{932B0F9E-D45D-4CCC-AD19-29192CFDB161}" destId="{3DA0EC33-4211-4CAA-9898-C1D978C912B9}" srcOrd="1" destOrd="0" presId="urn:microsoft.com/office/officeart/2005/8/layout/pyramid3"/>
    <dgm:cxn modelId="{B377EC8C-F3F6-4035-B01D-D0F94EA68EDB}" type="presParOf" srcId="{0886223F-F66D-4CB2-89D1-B13F9AA04914}" destId="{A02638BB-1BBA-4C43-A74D-E41510A711F2}" srcOrd="5" destOrd="0" presId="urn:microsoft.com/office/officeart/2005/8/layout/pyramid3"/>
    <dgm:cxn modelId="{EAB217D9-42CC-4C60-B846-9869483F6B27}" type="presParOf" srcId="{A02638BB-1BBA-4C43-A74D-E41510A711F2}" destId="{E46C5076-40B8-4350-B24B-D097982BF972}" srcOrd="0" destOrd="0" presId="urn:microsoft.com/office/officeart/2005/8/layout/pyramid3"/>
    <dgm:cxn modelId="{DA221848-2308-4B01-A9F0-CFBE22D8A555}" type="presParOf" srcId="{A02638BB-1BBA-4C43-A74D-E41510A711F2}" destId="{2D813177-5279-4F73-8268-042335D4B58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CADCF-91D6-4930-AB3F-926EF94A1E01}">
      <dsp:nvSpPr>
        <dsp:cNvPr id="0" name=""/>
        <dsp:cNvSpPr/>
      </dsp:nvSpPr>
      <dsp:spPr>
        <a:xfrm rot="16200000">
          <a:off x="2180" y="1711"/>
          <a:ext cx="2587376" cy="258737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Narrow" panose="020B0606020202030204" pitchFamily="34" charset="0"/>
            </a:rPr>
            <a:t>Families from Birth Title IV</a:t>
          </a:r>
          <a:endParaRPr lang="en-US" sz="2000" b="1" kern="1200" dirty="0">
            <a:latin typeface="Arial Narrow" panose="020B0606020202030204" pitchFamily="34" charset="0"/>
          </a:endParaRPr>
        </a:p>
      </dsp:txBody>
      <dsp:txXfrm rot="5400000">
        <a:off x="454972" y="648554"/>
        <a:ext cx="2134585" cy="1293688"/>
      </dsp:txXfrm>
    </dsp:sp>
    <dsp:sp modelId="{5DCE4E65-FE2F-424D-B4B2-CA8139C8210D}">
      <dsp:nvSpPr>
        <dsp:cNvPr id="0" name=""/>
        <dsp:cNvSpPr/>
      </dsp:nvSpPr>
      <dsp:spPr>
        <a:xfrm rot="5400000">
          <a:off x="4649442" y="1711"/>
          <a:ext cx="2587376" cy="258737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Narrow" panose="020B0606020202030204" pitchFamily="34" charset="0"/>
            </a:rPr>
            <a:t>Nutrition Food Services</a:t>
          </a:r>
          <a:endParaRPr lang="en-US" sz="2000" b="1" kern="1200" dirty="0">
            <a:latin typeface="Arial Narrow" panose="020B0606020202030204" pitchFamily="34" charset="0"/>
          </a:endParaRPr>
        </a:p>
      </dsp:txBody>
      <dsp:txXfrm rot="-5400000">
        <a:off x="4649443" y="648555"/>
        <a:ext cx="2134585" cy="1293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0D0E3-BC3F-40EE-951A-4C806CF6BA40}">
      <dsp:nvSpPr>
        <dsp:cNvPr id="0" name=""/>
        <dsp:cNvSpPr/>
      </dsp:nvSpPr>
      <dsp:spPr>
        <a:xfrm rot="16200000">
          <a:off x="482" y="148"/>
          <a:ext cx="1904702" cy="190470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Narrow" panose="020B0606020202030204" pitchFamily="34" charset="0"/>
            </a:rPr>
            <a:t>Supported By </a:t>
          </a:r>
          <a:endParaRPr lang="en-US" sz="2300" kern="1200" dirty="0">
            <a:latin typeface="Arial Narrow" panose="020B0606020202030204" pitchFamily="34" charset="0"/>
          </a:endParaRPr>
        </a:p>
      </dsp:txBody>
      <dsp:txXfrm rot="5400000">
        <a:off x="482" y="476323"/>
        <a:ext cx="1571379" cy="952351"/>
      </dsp:txXfrm>
    </dsp:sp>
    <dsp:sp modelId="{32B78778-7476-4F5A-B2A8-8F7402C04162}">
      <dsp:nvSpPr>
        <dsp:cNvPr id="0" name=""/>
        <dsp:cNvSpPr/>
      </dsp:nvSpPr>
      <dsp:spPr>
        <a:xfrm rot="5400000">
          <a:off x="2209614" y="148"/>
          <a:ext cx="1904702" cy="190470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Narrow" panose="020B0606020202030204" pitchFamily="34" charset="0"/>
            </a:rPr>
            <a:t>Mentored By</a:t>
          </a:r>
          <a:endParaRPr lang="en-US" sz="2300" kern="1200" dirty="0">
            <a:latin typeface="Arial Narrow" panose="020B0606020202030204" pitchFamily="34" charset="0"/>
          </a:endParaRPr>
        </a:p>
      </dsp:txBody>
      <dsp:txXfrm rot="-5400000">
        <a:off x="2542937" y="476324"/>
        <a:ext cx="1571379" cy="95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6D66D-8A47-4F7A-A0B3-43493B28DC38}">
      <dsp:nvSpPr>
        <dsp:cNvPr id="0" name=""/>
        <dsp:cNvSpPr/>
      </dsp:nvSpPr>
      <dsp:spPr>
        <a:xfrm>
          <a:off x="0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Zero to Five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266700" y="1295400"/>
        <a:ext cx="800100" cy="533400"/>
      </dsp:txXfrm>
    </dsp:sp>
    <dsp:sp modelId="{6EC55CC2-41BE-4EE4-BDBE-8A9BB422AE37}">
      <dsp:nvSpPr>
        <dsp:cNvPr id="0" name=""/>
        <dsp:cNvSpPr/>
      </dsp:nvSpPr>
      <dsp:spPr>
        <a:xfrm>
          <a:off x="1200150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122313"/>
                <a:satOff val="-7727"/>
                <a:lumOff val="13346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122313"/>
                <a:satOff val="-7727"/>
                <a:lumOff val="13346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122313"/>
                <a:satOff val="-7727"/>
                <a:lumOff val="1334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122313"/>
                <a:satOff val="-7727"/>
                <a:lumOff val="1334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K-5th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1466850" y="1295400"/>
        <a:ext cx="800100" cy="533400"/>
      </dsp:txXfrm>
    </dsp:sp>
    <dsp:sp modelId="{9C99EF9F-71CF-485C-A12E-35FCEEC429E4}">
      <dsp:nvSpPr>
        <dsp:cNvPr id="0" name=""/>
        <dsp:cNvSpPr/>
      </dsp:nvSpPr>
      <dsp:spPr>
        <a:xfrm>
          <a:off x="2400300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244626"/>
                <a:satOff val="-15454"/>
                <a:lumOff val="26691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244626"/>
                <a:satOff val="-15454"/>
                <a:lumOff val="26691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244626"/>
                <a:satOff val="-15454"/>
                <a:lumOff val="2669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244626"/>
                <a:satOff val="-15454"/>
                <a:lumOff val="2669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6-8th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2667000" y="1295400"/>
        <a:ext cx="800100" cy="533400"/>
      </dsp:txXfrm>
    </dsp:sp>
    <dsp:sp modelId="{99B88F75-DAD5-4FC8-B674-6DF56F5A25B4}">
      <dsp:nvSpPr>
        <dsp:cNvPr id="0" name=""/>
        <dsp:cNvSpPr/>
      </dsp:nvSpPr>
      <dsp:spPr>
        <a:xfrm>
          <a:off x="3600450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366939"/>
                <a:satOff val="-23181"/>
                <a:lumOff val="40037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366939"/>
                <a:satOff val="-23181"/>
                <a:lumOff val="40037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366939"/>
                <a:satOff val="-23181"/>
                <a:lumOff val="400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366939"/>
                <a:satOff val="-23181"/>
                <a:lumOff val="400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9-12th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3867150" y="1295400"/>
        <a:ext cx="800100" cy="533400"/>
      </dsp:txXfrm>
    </dsp:sp>
    <dsp:sp modelId="{C71D1E2E-5319-4593-BA28-C95C1FBDD996}">
      <dsp:nvSpPr>
        <dsp:cNvPr id="0" name=""/>
        <dsp:cNvSpPr/>
      </dsp:nvSpPr>
      <dsp:spPr>
        <a:xfrm>
          <a:off x="4800600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366939"/>
                <a:satOff val="-23181"/>
                <a:lumOff val="40037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366939"/>
                <a:satOff val="-23181"/>
                <a:lumOff val="40037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366939"/>
                <a:satOff val="-23181"/>
                <a:lumOff val="400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366939"/>
                <a:satOff val="-23181"/>
                <a:lumOff val="400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13-20th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5067300" y="1295400"/>
        <a:ext cx="800100" cy="533400"/>
      </dsp:txXfrm>
    </dsp:sp>
    <dsp:sp modelId="{933ED6A2-17D8-4051-AEC2-DCE32DCD21F9}">
      <dsp:nvSpPr>
        <dsp:cNvPr id="0" name=""/>
        <dsp:cNvSpPr/>
      </dsp:nvSpPr>
      <dsp:spPr>
        <a:xfrm>
          <a:off x="6000750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244626"/>
                <a:satOff val="-15454"/>
                <a:lumOff val="26691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244626"/>
                <a:satOff val="-15454"/>
                <a:lumOff val="26691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244626"/>
                <a:satOff val="-15454"/>
                <a:lumOff val="2669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244626"/>
                <a:satOff val="-15454"/>
                <a:lumOff val="2669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Workforce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6267450" y="1295400"/>
        <a:ext cx="800100" cy="533400"/>
      </dsp:txXfrm>
    </dsp:sp>
    <dsp:sp modelId="{962474F2-6C00-4861-9EEE-8DD5A1ABA62C}">
      <dsp:nvSpPr>
        <dsp:cNvPr id="0" name=""/>
        <dsp:cNvSpPr/>
      </dsp:nvSpPr>
      <dsp:spPr>
        <a:xfrm>
          <a:off x="7200899" y="1295400"/>
          <a:ext cx="1333500" cy="533400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122313"/>
                <a:satOff val="-7727"/>
                <a:lumOff val="13346"/>
                <a:alphaOff val="0"/>
                <a:shade val="15000"/>
                <a:satMod val="180000"/>
              </a:schemeClr>
            </a:gs>
            <a:gs pos="50000">
              <a:schemeClr val="accent4">
                <a:shade val="50000"/>
                <a:hueOff val="122313"/>
                <a:satOff val="-7727"/>
                <a:lumOff val="13346"/>
                <a:alphaOff val="0"/>
                <a:shade val="45000"/>
                <a:satMod val="170000"/>
              </a:schemeClr>
            </a:gs>
            <a:gs pos="70000">
              <a:schemeClr val="accent4">
                <a:shade val="50000"/>
                <a:hueOff val="122313"/>
                <a:satOff val="-7727"/>
                <a:lumOff val="1334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50000"/>
                <a:hueOff val="122313"/>
                <a:satOff val="-7727"/>
                <a:lumOff val="1334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Narrow" panose="020B0606020202030204" pitchFamily="34" charset="0"/>
            </a:rPr>
            <a:t>Seniors</a:t>
          </a:r>
          <a:endParaRPr lang="en-US" sz="1500" kern="1200" dirty="0">
            <a:latin typeface="Arial Narrow" panose="020B0606020202030204" pitchFamily="34" charset="0"/>
          </a:endParaRPr>
        </a:p>
      </dsp:txBody>
      <dsp:txXfrm>
        <a:off x="7467599" y="1295400"/>
        <a:ext cx="800100" cy="53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E8318-E2A5-4D00-B322-DBE625BCFEFA}">
      <dsp:nvSpPr>
        <dsp:cNvPr id="0" name=""/>
        <dsp:cNvSpPr/>
      </dsp:nvSpPr>
      <dsp:spPr>
        <a:xfrm rot="10800000">
          <a:off x="0" y="0"/>
          <a:ext cx="5562599" cy="823383"/>
        </a:xfrm>
        <a:prstGeom prst="trapezoid">
          <a:avLst>
            <a:gd name="adj" fmla="val 56298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IG6</a:t>
          </a:r>
          <a:endParaRPr lang="en-US" sz="5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-10800000">
        <a:off x="973455" y="0"/>
        <a:ext cx="3615689" cy="823383"/>
      </dsp:txXfrm>
    </dsp:sp>
    <dsp:sp modelId="{73550CA8-A14D-46AD-B9B8-0573553AB618}">
      <dsp:nvSpPr>
        <dsp:cNvPr id="0" name=""/>
        <dsp:cNvSpPr/>
      </dsp:nvSpPr>
      <dsp:spPr>
        <a:xfrm rot="10800000">
          <a:off x="463550" y="823383"/>
          <a:ext cx="4635499" cy="823383"/>
        </a:xfrm>
        <a:prstGeom prst="trapezoid">
          <a:avLst>
            <a:gd name="adj" fmla="val 56298"/>
          </a:avLst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IG5</a:t>
          </a:r>
          <a:endParaRPr lang="en-US" sz="5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-10800000">
        <a:off x="1274762" y="823383"/>
        <a:ext cx="3013075" cy="823383"/>
      </dsp:txXfrm>
    </dsp:sp>
    <dsp:sp modelId="{3406199D-946A-4264-B26D-BC18E4C5C841}">
      <dsp:nvSpPr>
        <dsp:cNvPr id="0" name=""/>
        <dsp:cNvSpPr/>
      </dsp:nvSpPr>
      <dsp:spPr>
        <a:xfrm rot="10800000">
          <a:off x="927100" y="1646766"/>
          <a:ext cx="3708400" cy="823383"/>
        </a:xfrm>
        <a:prstGeom prst="trapezoid">
          <a:avLst>
            <a:gd name="adj" fmla="val 56298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IG4</a:t>
          </a:r>
          <a:endParaRPr lang="en-US" sz="5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-10800000">
        <a:off x="1576070" y="1646766"/>
        <a:ext cx="2410460" cy="823383"/>
      </dsp:txXfrm>
    </dsp:sp>
    <dsp:sp modelId="{3832A760-EBBE-46D0-851B-CAC4CF5551E0}">
      <dsp:nvSpPr>
        <dsp:cNvPr id="0" name=""/>
        <dsp:cNvSpPr/>
      </dsp:nvSpPr>
      <dsp:spPr>
        <a:xfrm rot="10800000">
          <a:off x="1390650" y="2470150"/>
          <a:ext cx="2781300" cy="823383"/>
        </a:xfrm>
        <a:prstGeom prst="trapezoid">
          <a:avLst>
            <a:gd name="adj" fmla="val 56298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IG3</a:t>
          </a:r>
          <a:endParaRPr lang="en-US" sz="5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-10800000">
        <a:off x="1877377" y="2470150"/>
        <a:ext cx="1807845" cy="823383"/>
      </dsp:txXfrm>
    </dsp:sp>
    <dsp:sp modelId="{5DB2336C-140A-42B2-AFCB-AB049FC5C731}">
      <dsp:nvSpPr>
        <dsp:cNvPr id="0" name=""/>
        <dsp:cNvSpPr/>
      </dsp:nvSpPr>
      <dsp:spPr>
        <a:xfrm rot="10800000">
          <a:off x="1854200" y="3293533"/>
          <a:ext cx="1854200" cy="823383"/>
        </a:xfrm>
        <a:prstGeom prst="trapezoid">
          <a:avLst>
            <a:gd name="adj" fmla="val 56298"/>
          </a:avLst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IG2</a:t>
          </a:r>
          <a:endParaRPr lang="en-US" sz="5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-10800000">
        <a:off x="2178685" y="3293533"/>
        <a:ext cx="1205230" cy="823383"/>
      </dsp:txXfrm>
    </dsp:sp>
    <dsp:sp modelId="{E46C5076-40B8-4350-B24B-D097982BF972}">
      <dsp:nvSpPr>
        <dsp:cNvPr id="0" name=""/>
        <dsp:cNvSpPr/>
      </dsp:nvSpPr>
      <dsp:spPr>
        <a:xfrm rot="10800000">
          <a:off x="2317750" y="4116916"/>
          <a:ext cx="927100" cy="823383"/>
        </a:xfrm>
        <a:prstGeom prst="trapezoid">
          <a:avLst>
            <a:gd name="adj" fmla="val 56298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IG1</a:t>
          </a:r>
          <a:endParaRPr lang="en-US" sz="3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-10800000">
        <a:off x="2317750" y="4116916"/>
        <a:ext cx="927100" cy="82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0AE54-9E6C-4B6A-B64D-8CA3582A365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CCCD-B0FF-4D21-8107-51A2ED0B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7A8811-9FCA-466A-BE8B-6A5A2A1DD8A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67692-8FF1-434F-99EC-B6AE391326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7" Type="http://schemas.openxmlformats.org/officeDocument/2006/relationships/image" Target="../media/image13.PNG"/><Relationship Id="rId12" Type="http://schemas.openxmlformats.org/officeDocument/2006/relationships/image" Target="../media/image18.wmf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6.png"/><Relationship Id="rId2" Type="http://schemas.openxmlformats.org/officeDocument/2006/relationships/image" Target="../media/image4.wmf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jpe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10" Type="http://schemas.openxmlformats.org/officeDocument/2006/relationships/image" Target="../media/image16.jpe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12" Type="http://schemas.openxmlformats.org/officeDocument/2006/relationships/image" Target="../media/image18.wmf"/><Relationship Id="rId2" Type="http://schemas.openxmlformats.org/officeDocument/2006/relationships/image" Target="../media/image10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7.PNG"/><Relationship Id="rId15" Type="http://schemas.openxmlformats.org/officeDocument/2006/relationships/image" Target="../media/image41.png"/><Relationship Id="rId10" Type="http://schemas.openxmlformats.org/officeDocument/2006/relationships/image" Target="../media/image16.jpeg"/><Relationship Id="rId4" Type="http://schemas.openxmlformats.org/officeDocument/2006/relationships/image" Target="../media/image38.jpeg"/><Relationship Id="rId9" Type="http://schemas.openxmlformats.org/officeDocument/2006/relationships/image" Target="../media/image15.png"/><Relationship Id="rId1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Students as a Shared Service Provider – Innovation-all for one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In a democratic society all citizens are given the right to reach their full potential, free of violence, discrimination, or harassment.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370" y="6464245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3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1.1.2. Understand the market and value streams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APQC Business Process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Potential Responses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4460141"/>
              </p:ext>
            </p:extLst>
          </p:nvPr>
        </p:nvGraphicFramePr>
        <p:xfrm>
          <a:off x="4645025" y="1625599"/>
          <a:ext cx="4041776" cy="3810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175"/>
                <a:gridCol w="3530601"/>
              </a:tblGrid>
              <a:tr h="6514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1.1.2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The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decision was more likely to be a risk avoidance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43995">
                <a:tc>
                  <a:txBody>
                    <a:bodyPr/>
                    <a:lstStyle/>
                    <a:p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All revenue and all customers 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43995">
                <a:tc>
                  <a:txBody>
                    <a:bodyPr/>
                    <a:lstStyle/>
                    <a:p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The customers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privacy may have been considered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43996">
                <a:tc>
                  <a:txBody>
                    <a:bodyPr/>
                    <a:lstStyle/>
                    <a:p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Strategic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Alliances may have been threatened</a:t>
                      </a:r>
                      <a:endParaRPr lang="en-US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22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1.1.3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All processes would need to change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43995">
                <a:tc>
                  <a:txBody>
                    <a:bodyPr/>
                    <a:lstStyle/>
                    <a:p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Innovation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concept required 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Floating data center made of environmentally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safe materials would be better for the greater good</a:t>
                      </a:r>
                      <a:endParaRPr lang="en-US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825588">
                <a:tc>
                  <a:txBody>
                    <a:bodyPr/>
                    <a:lstStyle/>
                    <a:p>
                      <a:endParaRPr lang="en-US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Has anyone done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the analysis on the alternative energy source “noise” which may further harm reproductive marine life has reached record highs.  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5942372"/>
              </p:ext>
            </p:extLst>
          </p:nvPr>
        </p:nvGraphicFramePr>
        <p:xfrm>
          <a:off x="482600" y="1647825"/>
          <a:ext cx="3975100" cy="3724276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45255"/>
                <a:gridCol w="3629845"/>
              </a:tblGrid>
              <a:tr h="6513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1.1.2 Survey market and determine customer needs and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wants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279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1.1.2.1 Conduct qualitative/quantitative assessments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5479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1.1.2.2 Capture and assess customer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needs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256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1.1.3 Perform internal analysis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54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1.1.3.1 Analyze organizational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characteristics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4075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1.1.3.2 Create baselines for current processes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4075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1.1.3.3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Analyze </a:t>
                      </a:r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systems and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technology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020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 Narrow" panose="020B0606020202030204" pitchFamily="34" charset="0"/>
                        </a:rPr>
                        <a:t>1.1.3.4 </a:t>
                      </a:r>
                      <a:r>
                        <a:rPr lang="fr-FR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Analyse Financial positions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4075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1.1.3.5 Identify enterprise core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competencies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4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>
                <a:effectLst/>
                <a:latin typeface="Arial Narrow" pitchFamily="34" charset="0"/>
              </a:rPr>
              <a:t>1.2.2 Evaluate Strategic Options</a:t>
            </a:r>
            <a:endParaRPr lang="en-US" i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631795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Arial Narrow" panose="020B0606020202030204" pitchFamily="34" charset="0"/>
              </a:rPr>
              <a:t>Copyright @ 2014 WICKED Design Solutions</a:t>
            </a:r>
          </a:p>
          <a:p>
            <a:pPr algn="ctr"/>
            <a:r>
              <a:rPr lang="en-US" sz="1100" dirty="0" smtClean="0">
                <a:latin typeface="Arial Narrow" panose="020B0606020202030204" pitchFamily="34" charset="0"/>
              </a:rPr>
              <a:t>Lisa Martinez 408.638-9016 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4049"/>
              </p:ext>
            </p:extLst>
          </p:nvPr>
        </p:nvGraphicFramePr>
        <p:xfrm>
          <a:off x="4216401" y="1422401"/>
          <a:ext cx="4768848" cy="3744698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14778"/>
                <a:gridCol w="4524908"/>
                <a:gridCol w="29162"/>
              </a:tblGrid>
              <a:tr h="3245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1.2.2 Evaluate strategic options to achieve the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objectives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1735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1.2.2.1 Define strategic options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7782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1.2.2.2 Assess and analyze impact of each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option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176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1.2.2.3 Develop sustainability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strategy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720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1.2.2.4 Develop global support and shared services strategy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720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1.2.2.5 Develop risk mitigation and management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strategy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91041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1.2.2.6 Develop lean/continuous 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improvements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63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1.2.3 Select long-term business strategy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32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1.2.4 Coordinate and align functional and process strategies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308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1.2.5 Create organizational design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92350" y="5664259"/>
            <a:ext cx="6692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Arial Narrow" pitchFamily="34" charset="0"/>
              </a:rPr>
              <a:t>1.2.5 Create organizational design</a:t>
            </a:r>
            <a:endParaRPr lang="en-US" sz="3200" b="1" dirty="0"/>
          </a:p>
        </p:txBody>
      </p:sp>
      <p:sp>
        <p:nvSpPr>
          <p:cNvPr id="8" name="Cube 7"/>
          <p:cNvSpPr/>
          <p:nvPr/>
        </p:nvSpPr>
        <p:spPr>
          <a:xfrm>
            <a:off x="622300" y="1619250"/>
            <a:ext cx="3390900" cy="74295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(3) Management Capabilities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527050" y="3511550"/>
            <a:ext cx="3390900" cy="74295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(2) Transaction Capabilities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1054100" y="4254500"/>
            <a:ext cx="2476500" cy="74295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Leveraging 4 Business Processes with Actors 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054100" y="2362200"/>
            <a:ext cx="2476500" cy="74295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Leveraging 1 Design Strategy and Vision process 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54100" y="3105150"/>
            <a:ext cx="520700" cy="40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10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66900" y="3105150"/>
            <a:ext cx="520700" cy="40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2</a:t>
            </a:r>
            <a:r>
              <a:rPr lang="en-US" sz="1200" dirty="0" smtClean="0">
                <a:latin typeface="Arial Narrow" panose="020B0606020202030204" pitchFamily="34" charset="0"/>
              </a:rPr>
              <a:t>0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30500" y="3117850"/>
            <a:ext cx="520700" cy="40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3</a:t>
            </a:r>
            <a:r>
              <a:rPr lang="en-US" sz="1200" dirty="0" smtClean="0">
                <a:latin typeface="Arial Narrow" panose="020B0606020202030204" pitchFamily="34" charset="0"/>
              </a:rPr>
              <a:t>0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6000" y="4984750"/>
            <a:ext cx="520700" cy="40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10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28800" y="4984750"/>
            <a:ext cx="520700" cy="40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2</a:t>
            </a:r>
            <a:r>
              <a:rPr lang="en-US" sz="1200" dirty="0" smtClean="0">
                <a:latin typeface="Arial Narrow" panose="020B0606020202030204" pitchFamily="34" charset="0"/>
              </a:rPr>
              <a:t>0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92400" y="4997450"/>
            <a:ext cx="520700" cy="40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</a:rPr>
              <a:t>3</a:t>
            </a:r>
            <a:r>
              <a:rPr lang="en-US" sz="1200" dirty="0" smtClean="0">
                <a:latin typeface="Arial Narrow" panose="020B0606020202030204" pitchFamily="34" charset="0"/>
              </a:rPr>
              <a:t>0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dentity Party Customer and Supplier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Freeform 3153"/>
          <p:cNvSpPr/>
          <p:nvPr/>
        </p:nvSpPr>
        <p:spPr>
          <a:xfrm>
            <a:off x="2479263" y="1381567"/>
            <a:ext cx="4578615" cy="1408571"/>
          </a:xfrm>
          <a:custGeom>
            <a:avLst/>
            <a:gdLst/>
            <a:ahLst/>
            <a:cxnLst/>
            <a:rect l="0" t="0" r="0" b="0"/>
            <a:pathLst>
              <a:path w="4468800" h="1408531">
                <a:moveTo>
                  <a:pt x="0" y="0"/>
                </a:moveTo>
                <a:lnTo>
                  <a:pt x="4468800" y="0"/>
                </a:lnTo>
                <a:lnTo>
                  <a:pt x="4468800" y="1408531"/>
                </a:lnTo>
                <a:lnTo>
                  <a:pt x="0" y="140853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155" name="Rectangle"/>
          <p:cNvSpPr/>
          <p:nvPr/>
        </p:nvSpPr>
        <p:spPr>
          <a:xfrm>
            <a:off x="2476694" y="2905384"/>
            <a:ext cx="4609762" cy="1520043"/>
          </a:xfrm>
          <a:custGeom>
            <a:avLst/>
            <a:gdLst>
              <a:gd name="connsiteX0" fmla="*/ 0 w 4499200"/>
              <a:gd name="connsiteY0" fmla="*/ 760000 h 1520000"/>
              <a:gd name="connsiteX1" fmla="*/ 2249600 w 4499200"/>
              <a:gd name="connsiteY1" fmla="*/ 0 h 1520000"/>
              <a:gd name="connsiteX2" fmla="*/ 4499200 w 4499200"/>
              <a:gd name="connsiteY2" fmla="*/ 760000 h 1520000"/>
              <a:gd name="connsiteX3" fmla="*/ 2249600 w 4499200"/>
              <a:gd name="connsiteY3" fmla="*/ 1520000 h 1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4499200" h="1520000">
                <a:moveTo>
                  <a:pt x="0" y="0"/>
                </a:moveTo>
                <a:lnTo>
                  <a:pt x="4499200" y="0"/>
                </a:lnTo>
                <a:lnTo>
                  <a:pt x="4499200" y="1520000"/>
                </a:lnTo>
                <a:lnTo>
                  <a:pt x="0" y="15200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3156" name="Rectangle"/>
          <p:cNvSpPr/>
          <p:nvPr/>
        </p:nvSpPr>
        <p:spPr>
          <a:xfrm>
            <a:off x="2503792" y="4535555"/>
            <a:ext cx="4609762" cy="1459241"/>
          </a:xfrm>
          <a:custGeom>
            <a:avLst/>
            <a:gdLst>
              <a:gd name="connsiteX0" fmla="*/ 0 w 4499200"/>
              <a:gd name="connsiteY0" fmla="*/ 729600 h 1459200"/>
              <a:gd name="connsiteX1" fmla="*/ 2249600 w 4499200"/>
              <a:gd name="connsiteY1" fmla="*/ 0 h 1459200"/>
              <a:gd name="connsiteX2" fmla="*/ 4499200 w 4499200"/>
              <a:gd name="connsiteY2" fmla="*/ 729600 h 1459200"/>
              <a:gd name="connsiteX3" fmla="*/ 2249600 w 4499200"/>
              <a:gd name="connsiteY3" fmla="*/ 1459200 h 1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0" t="0" r="0" b="0"/>
            <a:pathLst>
              <a:path w="4499200" h="1459200">
                <a:moveTo>
                  <a:pt x="0" y="0"/>
                </a:moveTo>
                <a:lnTo>
                  <a:pt x="4499200" y="0"/>
                </a:lnTo>
                <a:lnTo>
                  <a:pt x="4499200" y="1459200"/>
                </a:lnTo>
                <a:lnTo>
                  <a:pt x="0" y="14592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168" name="Government"/>
          <p:cNvGrpSpPr/>
          <p:nvPr/>
        </p:nvGrpSpPr>
        <p:grpSpPr>
          <a:xfrm>
            <a:off x="2667313" y="1587051"/>
            <a:ext cx="1541778" cy="934827"/>
            <a:chOff x="2769888" y="1664066"/>
            <a:chExt cx="1504800" cy="934800"/>
          </a:xfrm>
        </p:grpSpPr>
        <p:sp>
          <p:nvSpPr>
            <p:cNvPr id="3169" name="Freeform 3168"/>
            <p:cNvSpPr/>
            <p:nvPr/>
          </p:nvSpPr>
          <p:spPr>
            <a:xfrm>
              <a:off x="2769888" y="2039007"/>
              <a:ext cx="1504800" cy="534827"/>
            </a:xfrm>
            <a:custGeom>
              <a:avLst/>
              <a:gdLst/>
              <a:ahLst/>
              <a:cxnLst/>
              <a:rect l="0" t="0" r="0" b="0"/>
              <a:pathLst>
                <a:path w="1504800" h="534827">
                  <a:moveTo>
                    <a:pt x="80752" y="107248"/>
                  </a:moveTo>
                  <a:lnTo>
                    <a:pt x="467847" y="107248"/>
                  </a:lnTo>
                  <a:lnTo>
                    <a:pt x="467847" y="128415"/>
                  </a:lnTo>
                  <a:lnTo>
                    <a:pt x="448620" y="128415"/>
                  </a:lnTo>
                  <a:lnTo>
                    <a:pt x="448620" y="153816"/>
                  </a:lnTo>
                  <a:lnTo>
                    <a:pt x="516554" y="153816"/>
                  </a:lnTo>
                  <a:cubicBezTo>
                    <a:pt x="519117" y="150994"/>
                    <a:pt x="547317" y="119948"/>
                    <a:pt x="547317" y="119948"/>
                  </a:cubicBezTo>
                  <a:lnTo>
                    <a:pt x="547317" y="25401"/>
                  </a:lnTo>
                  <a:lnTo>
                    <a:pt x="524245" y="18345"/>
                  </a:lnTo>
                  <a:lnTo>
                    <a:pt x="524245" y="0"/>
                  </a:lnTo>
                  <a:lnTo>
                    <a:pt x="979275" y="0"/>
                  </a:lnTo>
                  <a:lnTo>
                    <a:pt x="979275" y="18345"/>
                  </a:lnTo>
                  <a:lnTo>
                    <a:pt x="956202" y="25401"/>
                  </a:lnTo>
                  <a:lnTo>
                    <a:pt x="956202" y="114303"/>
                  </a:lnTo>
                  <a:lnTo>
                    <a:pt x="985044" y="146055"/>
                  </a:lnTo>
                  <a:lnTo>
                    <a:pt x="1051050" y="146055"/>
                  </a:lnTo>
                  <a:lnTo>
                    <a:pt x="1049773" y="128415"/>
                  </a:lnTo>
                  <a:lnTo>
                    <a:pt x="1038236" y="128415"/>
                  </a:lnTo>
                  <a:lnTo>
                    <a:pt x="1038236" y="107248"/>
                  </a:lnTo>
                  <a:lnTo>
                    <a:pt x="1424050" y="107248"/>
                  </a:lnTo>
                  <a:lnTo>
                    <a:pt x="1424050" y="122770"/>
                  </a:lnTo>
                  <a:lnTo>
                    <a:pt x="1409952" y="122770"/>
                  </a:lnTo>
                  <a:lnTo>
                    <a:pt x="1409952" y="294931"/>
                  </a:lnTo>
                  <a:lnTo>
                    <a:pt x="1504800" y="309043"/>
                  </a:lnTo>
                  <a:lnTo>
                    <a:pt x="1504800" y="334443"/>
                  </a:lnTo>
                  <a:lnTo>
                    <a:pt x="1490702" y="334443"/>
                  </a:lnTo>
                  <a:lnTo>
                    <a:pt x="1490702" y="534827"/>
                  </a:lnTo>
                  <a:lnTo>
                    <a:pt x="10254" y="534827"/>
                  </a:lnTo>
                  <a:lnTo>
                    <a:pt x="10254" y="340088"/>
                  </a:lnTo>
                  <a:lnTo>
                    <a:pt x="0" y="340088"/>
                  </a:lnTo>
                  <a:lnTo>
                    <a:pt x="0" y="309043"/>
                  </a:lnTo>
                  <a:lnTo>
                    <a:pt x="92288" y="299165"/>
                  </a:lnTo>
                  <a:lnTo>
                    <a:pt x="92288" y="125593"/>
                  </a:lnTo>
                  <a:lnTo>
                    <a:pt x="80752" y="125593"/>
                  </a:lnTo>
                  <a:lnTo>
                    <a:pt x="80752" y="107248"/>
                  </a:lnTo>
                  <a:close/>
                </a:path>
              </a:pathLst>
            </a:custGeom>
            <a:solidFill>
              <a:srgbClr val="B7B79D"/>
            </a:solidFill>
            <a:ln w="7600" cap="flat">
              <a:solidFill>
                <a:srgbClr val="828264"/>
              </a:solidFill>
              <a:miter lim="800000"/>
            </a:ln>
          </p:spPr>
        </p:sp>
        <p:sp>
          <p:nvSpPr>
            <p:cNvPr id="3170" name="Freeform 3169"/>
            <p:cNvSpPr/>
            <p:nvPr/>
          </p:nvSpPr>
          <p:spPr>
            <a:xfrm>
              <a:off x="3311087" y="1823673"/>
              <a:ext cx="413565" cy="214495"/>
            </a:xfrm>
            <a:custGeom>
              <a:avLst/>
              <a:gdLst/>
              <a:ahLst/>
              <a:cxnLst/>
              <a:rect l="0" t="0" r="0" b="0"/>
              <a:pathLst>
                <a:path w="413565" h="214495">
                  <a:moveTo>
                    <a:pt x="0" y="214495"/>
                  </a:moveTo>
                  <a:cubicBezTo>
                    <a:pt x="0" y="214495"/>
                    <a:pt x="18798" y="0"/>
                    <a:pt x="208492" y="0"/>
                  </a:cubicBezTo>
                  <a:cubicBezTo>
                    <a:pt x="398185" y="0"/>
                    <a:pt x="413565" y="214495"/>
                    <a:pt x="413565" y="214495"/>
                  </a:cubicBezTo>
                  <a:lnTo>
                    <a:pt x="0" y="214495"/>
                  </a:lnTo>
                  <a:close/>
                </a:path>
              </a:pathLst>
            </a:custGeom>
            <a:solidFill>
              <a:srgbClr val="C9C9B6"/>
            </a:solidFill>
            <a:ln w="7600" cap="flat">
              <a:noFill/>
              <a:miter lim="800000"/>
            </a:ln>
          </p:spPr>
        </p:sp>
        <p:sp>
          <p:nvSpPr>
            <p:cNvPr id="3171" name="Freeform 3170"/>
            <p:cNvSpPr/>
            <p:nvPr/>
          </p:nvSpPr>
          <p:spPr>
            <a:xfrm>
              <a:off x="3049620" y="240694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2" name="Freeform 3171"/>
            <p:cNvSpPr/>
            <p:nvPr/>
          </p:nvSpPr>
          <p:spPr>
            <a:xfrm>
              <a:off x="3377735" y="2105905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3" name="Freeform 3172"/>
            <p:cNvSpPr/>
            <p:nvPr/>
          </p:nvSpPr>
          <p:spPr>
            <a:xfrm>
              <a:off x="3775921" y="2416359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4" name="Freeform 3173"/>
            <p:cNvSpPr/>
            <p:nvPr/>
          </p:nvSpPr>
          <p:spPr>
            <a:xfrm>
              <a:off x="3452929" y="2399421"/>
              <a:ext cx="63231" cy="133588"/>
            </a:xfrm>
            <a:custGeom>
              <a:avLst/>
              <a:gdLst/>
              <a:ahLst/>
              <a:cxnLst/>
              <a:rect l="0" t="0" r="0" b="0"/>
              <a:pathLst>
                <a:path w="63231" h="133588">
                  <a:moveTo>
                    <a:pt x="0" y="0"/>
                  </a:moveTo>
                  <a:lnTo>
                    <a:pt x="0" y="133588"/>
                  </a:lnTo>
                  <a:lnTo>
                    <a:pt x="63231" y="133588"/>
                  </a:lnTo>
                  <a:lnTo>
                    <a:pt x="63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48"/>
            </a:solidFill>
            <a:ln w="7600" cap="flat">
              <a:solidFill>
                <a:srgbClr val="767657"/>
              </a:solidFill>
              <a:miter lim="800000"/>
            </a:ln>
          </p:spPr>
        </p:sp>
        <p:sp>
          <p:nvSpPr>
            <p:cNvPr id="3175" name="Freeform 3174"/>
            <p:cNvSpPr/>
            <p:nvPr/>
          </p:nvSpPr>
          <p:spPr>
            <a:xfrm>
              <a:off x="3418744" y="2106361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6" name="Freeform 3175"/>
            <p:cNvSpPr/>
            <p:nvPr/>
          </p:nvSpPr>
          <p:spPr>
            <a:xfrm>
              <a:off x="3459765" y="2106361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7" name="Freeform 3176"/>
            <p:cNvSpPr/>
            <p:nvPr/>
          </p:nvSpPr>
          <p:spPr>
            <a:xfrm>
              <a:off x="3500784" y="2106361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8" name="Freeform 3177"/>
            <p:cNvSpPr/>
            <p:nvPr/>
          </p:nvSpPr>
          <p:spPr>
            <a:xfrm>
              <a:off x="3541799" y="2106361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79" name="Freeform 3178"/>
            <p:cNvSpPr/>
            <p:nvPr/>
          </p:nvSpPr>
          <p:spPr>
            <a:xfrm>
              <a:off x="3582809" y="2106361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0" name="Freeform 3179"/>
            <p:cNvSpPr/>
            <p:nvPr/>
          </p:nvSpPr>
          <p:spPr>
            <a:xfrm>
              <a:off x="3623552" y="2105905"/>
              <a:ext cx="30761" cy="33867"/>
            </a:xfrm>
            <a:custGeom>
              <a:avLst/>
              <a:gdLst/>
              <a:ahLst/>
              <a:cxnLst/>
              <a:rect l="0" t="0" r="0" b="0"/>
              <a:pathLst>
                <a:path w="30761" h="33867">
                  <a:moveTo>
                    <a:pt x="0" y="0"/>
                  </a:moveTo>
                  <a:lnTo>
                    <a:pt x="0" y="33867"/>
                  </a:lnTo>
                  <a:lnTo>
                    <a:pt x="30761" y="33867"/>
                  </a:lnTo>
                  <a:lnTo>
                    <a:pt x="30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1" name="Freeform 3180"/>
            <p:cNvSpPr/>
            <p:nvPr/>
          </p:nvSpPr>
          <p:spPr>
            <a:xfrm>
              <a:off x="3123897" y="240694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2" name="Freeform 3181"/>
            <p:cNvSpPr/>
            <p:nvPr/>
          </p:nvSpPr>
          <p:spPr>
            <a:xfrm>
              <a:off x="2903330" y="240694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3" name="Freeform 3182"/>
            <p:cNvSpPr/>
            <p:nvPr/>
          </p:nvSpPr>
          <p:spPr>
            <a:xfrm>
              <a:off x="3046068" y="223052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4" name="Freeform 3183"/>
            <p:cNvSpPr/>
            <p:nvPr/>
          </p:nvSpPr>
          <p:spPr>
            <a:xfrm>
              <a:off x="3120350" y="223052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5" name="Freeform 3184"/>
            <p:cNvSpPr/>
            <p:nvPr/>
          </p:nvSpPr>
          <p:spPr>
            <a:xfrm>
              <a:off x="2975027" y="223052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6" name="Freeform 3185"/>
            <p:cNvSpPr/>
            <p:nvPr/>
          </p:nvSpPr>
          <p:spPr>
            <a:xfrm>
              <a:off x="2899787" y="223052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7" name="Freeform 3186"/>
            <p:cNvSpPr/>
            <p:nvPr/>
          </p:nvSpPr>
          <p:spPr>
            <a:xfrm>
              <a:off x="4013151" y="240716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8" name="Freeform 3187"/>
            <p:cNvSpPr/>
            <p:nvPr/>
          </p:nvSpPr>
          <p:spPr>
            <a:xfrm>
              <a:off x="4087441" y="240716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89" name="Freeform 3188"/>
            <p:cNvSpPr/>
            <p:nvPr/>
          </p:nvSpPr>
          <p:spPr>
            <a:xfrm>
              <a:off x="3942106" y="240716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0" name="Freeform 3189"/>
            <p:cNvSpPr/>
            <p:nvPr/>
          </p:nvSpPr>
          <p:spPr>
            <a:xfrm>
              <a:off x="3866866" y="2407168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1" name="Freeform 3190"/>
            <p:cNvSpPr/>
            <p:nvPr/>
          </p:nvSpPr>
          <p:spPr>
            <a:xfrm>
              <a:off x="4009617" y="223074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2" name="Freeform 3191"/>
            <p:cNvSpPr/>
            <p:nvPr/>
          </p:nvSpPr>
          <p:spPr>
            <a:xfrm>
              <a:off x="4083884" y="223074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3" name="Freeform 3192"/>
            <p:cNvSpPr/>
            <p:nvPr/>
          </p:nvSpPr>
          <p:spPr>
            <a:xfrm>
              <a:off x="3938557" y="223074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4" name="Freeform 3193"/>
            <p:cNvSpPr/>
            <p:nvPr/>
          </p:nvSpPr>
          <p:spPr>
            <a:xfrm>
              <a:off x="3863317" y="2230742"/>
              <a:ext cx="42724" cy="84669"/>
            </a:xfrm>
            <a:custGeom>
              <a:avLst/>
              <a:gdLst/>
              <a:ahLst/>
              <a:cxnLst/>
              <a:rect l="0" t="0" r="0" b="0"/>
              <a:pathLst>
                <a:path w="42724" h="84669">
                  <a:moveTo>
                    <a:pt x="0" y="0"/>
                  </a:moveTo>
                  <a:lnTo>
                    <a:pt x="0" y="84669"/>
                  </a:lnTo>
                  <a:lnTo>
                    <a:pt x="42724" y="84669"/>
                  </a:lnTo>
                  <a:lnTo>
                    <a:pt x="427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5" name="Freeform 3194"/>
            <p:cNvSpPr/>
            <p:nvPr/>
          </p:nvSpPr>
          <p:spPr>
            <a:xfrm>
              <a:off x="3711481" y="2416975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6" name="Freeform 3195"/>
            <p:cNvSpPr/>
            <p:nvPr/>
          </p:nvSpPr>
          <p:spPr>
            <a:xfrm>
              <a:off x="3651426" y="2416359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7" name="Freeform 3196"/>
            <p:cNvSpPr/>
            <p:nvPr/>
          </p:nvSpPr>
          <p:spPr>
            <a:xfrm>
              <a:off x="3348461" y="2415409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8" name="Freeform 3197"/>
            <p:cNvSpPr/>
            <p:nvPr/>
          </p:nvSpPr>
          <p:spPr>
            <a:xfrm>
              <a:off x="3284015" y="2416040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199" name="Freeform 3198"/>
            <p:cNvSpPr/>
            <p:nvPr/>
          </p:nvSpPr>
          <p:spPr>
            <a:xfrm>
              <a:off x="3223977" y="2415409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0" name="Freeform 3199"/>
            <p:cNvSpPr/>
            <p:nvPr/>
          </p:nvSpPr>
          <p:spPr>
            <a:xfrm>
              <a:off x="3774424" y="2236487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1" name="Freeform 3200"/>
            <p:cNvSpPr/>
            <p:nvPr/>
          </p:nvSpPr>
          <p:spPr>
            <a:xfrm>
              <a:off x="3709984" y="2237118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2" name="Freeform 3201"/>
            <p:cNvSpPr/>
            <p:nvPr/>
          </p:nvSpPr>
          <p:spPr>
            <a:xfrm>
              <a:off x="3649929" y="2236487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3" name="Freeform 3202"/>
            <p:cNvSpPr/>
            <p:nvPr/>
          </p:nvSpPr>
          <p:spPr>
            <a:xfrm>
              <a:off x="3346964" y="2236710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4" name="Freeform 3203"/>
            <p:cNvSpPr/>
            <p:nvPr/>
          </p:nvSpPr>
          <p:spPr>
            <a:xfrm>
              <a:off x="3282516" y="2237341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5" name="Freeform 3204"/>
            <p:cNvSpPr/>
            <p:nvPr/>
          </p:nvSpPr>
          <p:spPr>
            <a:xfrm>
              <a:off x="3222479" y="2236710"/>
              <a:ext cx="32470" cy="69617"/>
            </a:xfrm>
            <a:custGeom>
              <a:avLst/>
              <a:gdLst/>
              <a:ahLst/>
              <a:cxnLst/>
              <a:rect l="0" t="0" r="0" b="0"/>
              <a:pathLst>
                <a:path w="32470" h="69617">
                  <a:moveTo>
                    <a:pt x="0" y="0"/>
                  </a:moveTo>
                  <a:lnTo>
                    <a:pt x="0" y="69617"/>
                  </a:lnTo>
                  <a:lnTo>
                    <a:pt x="32470" y="69617"/>
                  </a:lnTo>
                  <a:lnTo>
                    <a:pt x="32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6" name="Freeform 3205"/>
            <p:cNvSpPr/>
            <p:nvPr/>
          </p:nvSpPr>
          <p:spPr>
            <a:xfrm>
              <a:off x="2795341" y="2374828"/>
              <a:ext cx="24110" cy="158835"/>
            </a:xfrm>
            <a:custGeom>
              <a:avLst/>
              <a:gdLst/>
              <a:ahLst/>
              <a:cxnLst/>
              <a:rect l="0" t="0" r="0" b="0"/>
              <a:pathLst>
                <a:path w="24110" h="158835">
                  <a:moveTo>
                    <a:pt x="0" y="0"/>
                  </a:moveTo>
                  <a:lnTo>
                    <a:pt x="0" y="158835"/>
                  </a:lnTo>
                  <a:lnTo>
                    <a:pt x="24110" y="158835"/>
                  </a:lnTo>
                  <a:lnTo>
                    <a:pt x="24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7" name="Freeform 3206"/>
            <p:cNvSpPr/>
            <p:nvPr/>
          </p:nvSpPr>
          <p:spPr>
            <a:xfrm>
              <a:off x="4216858" y="2379563"/>
              <a:ext cx="24110" cy="158835"/>
            </a:xfrm>
            <a:custGeom>
              <a:avLst/>
              <a:gdLst/>
              <a:ahLst/>
              <a:cxnLst/>
              <a:rect l="0" t="0" r="0" b="0"/>
              <a:pathLst>
                <a:path w="24110" h="158835">
                  <a:moveTo>
                    <a:pt x="0" y="0"/>
                  </a:moveTo>
                  <a:lnTo>
                    <a:pt x="0" y="158835"/>
                  </a:lnTo>
                  <a:lnTo>
                    <a:pt x="24110" y="158835"/>
                  </a:lnTo>
                  <a:lnTo>
                    <a:pt x="24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08" name="Freeform 3207"/>
            <p:cNvSpPr/>
            <p:nvPr/>
          </p:nvSpPr>
          <p:spPr>
            <a:xfrm>
              <a:off x="3324987" y="2382111"/>
              <a:ext cx="22793" cy="151566"/>
            </a:xfrm>
            <a:custGeom>
              <a:avLst/>
              <a:gdLst/>
              <a:ahLst/>
              <a:cxnLst/>
              <a:rect l="0" t="0" r="0" b="0"/>
              <a:pathLst>
                <a:path w="22793" h="151566">
                  <a:moveTo>
                    <a:pt x="0" y="0"/>
                  </a:moveTo>
                  <a:lnTo>
                    <a:pt x="0" y="151566"/>
                  </a:lnTo>
                  <a:lnTo>
                    <a:pt x="22793" y="151566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09" name="Freeform 3208"/>
            <p:cNvSpPr/>
            <p:nvPr/>
          </p:nvSpPr>
          <p:spPr>
            <a:xfrm>
              <a:off x="3525602" y="1667243"/>
              <a:ext cx="74980" cy="70911"/>
            </a:xfrm>
            <a:custGeom>
              <a:avLst/>
              <a:gdLst/>
              <a:ahLst/>
              <a:cxnLst/>
              <a:rect l="0" t="0" r="0" b="0"/>
              <a:pathLst>
                <a:path w="74980" h="70911">
                  <a:moveTo>
                    <a:pt x="-212" y="0"/>
                  </a:moveTo>
                  <a:cubicBezTo>
                    <a:pt x="-212" y="0"/>
                    <a:pt x="25992" y="-990"/>
                    <a:pt x="33967" y="7791"/>
                  </a:cubicBezTo>
                  <a:cubicBezTo>
                    <a:pt x="54438" y="11201"/>
                    <a:pt x="59244" y="11201"/>
                    <a:pt x="74625" y="7791"/>
                  </a:cubicBezTo>
                  <a:cubicBezTo>
                    <a:pt x="74625" y="10142"/>
                    <a:pt x="74625" y="62982"/>
                    <a:pt x="74625" y="62982"/>
                  </a:cubicBezTo>
                  <a:lnTo>
                    <a:pt x="49917" y="70508"/>
                  </a:lnTo>
                  <a:cubicBezTo>
                    <a:pt x="49917" y="70508"/>
                    <a:pt x="31688" y="55456"/>
                    <a:pt x="-212" y="62982"/>
                  </a:cubicBezTo>
                  <a:cubicBezTo>
                    <a:pt x="605" y="18609"/>
                    <a:pt x="-212" y="0"/>
                    <a:pt x="-212" y="0"/>
                  </a:cubicBezTo>
                  <a:close/>
                </a:path>
              </a:pathLst>
            </a:custGeom>
            <a:solidFill>
              <a:srgbClr val="B7B79D"/>
            </a:solidFill>
            <a:ln w="7600" cap="flat">
              <a:solidFill>
                <a:srgbClr val="828264"/>
              </a:solidFill>
              <a:miter lim="800000"/>
            </a:ln>
          </p:spPr>
        </p:sp>
        <p:sp>
          <p:nvSpPr>
            <p:cNvPr id="3210" name="Freeform 3209"/>
            <p:cNvSpPr/>
            <p:nvPr/>
          </p:nvSpPr>
          <p:spPr>
            <a:xfrm>
              <a:off x="3514117" y="1663627"/>
              <a:ext cx="16342" cy="166031"/>
            </a:xfrm>
            <a:custGeom>
              <a:avLst/>
              <a:gdLst/>
              <a:ahLst/>
              <a:cxnLst/>
              <a:rect l="0" t="0" r="0" b="0"/>
              <a:pathLst>
                <a:path w="16342" h="166031">
                  <a:moveTo>
                    <a:pt x="0" y="0"/>
                  </a:moveTo>
                  <a:cubicBezTo>
                    <a:pt x="0" y="2116"/>
                    <a:pt x="0" y="165104"/>
                    <a:pt x="0" y="165104"/>
                  </a:cubicBezTo>
                  <a:cubicBezTo>
                    <a:pt x="0" y="165104"/>
                    <a:pt x="13458" y="167221"/>
                    <a:pt x="14419" y="165104"/>
                  </a:cubicBezTo>
                  <a:cubicBezTo>
                    <a:pt x="15381" y="162987"/>
                    <a:pt x="15925" y="0"/>
                    <a:pt x="159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11" name="Freeform 3210"/>
            <p:cNvSpPr/>
            <p:nvPr/>
          </p:nvSpPr>
          <p:spPr>
            <a:xfrm>
              <a:off x="3518724" y="2399421"/>
              <a:ext cx="63231" cy="133588"/>
            </a:xfrm>
            <a:custGeom>
              <a:avLst/>
              <a:gdLst/>
              <a:ahLst/>
              <a:cxnLst/>
              <a:rect l="0" t="0" r="0" b="0"/>
              <a:pathLst>
                <a:path w="63231" h="133588">
                  <a:moveTo>
                    <a:pt x="0" y="0"/>
                  </a:moveTo>
                  <a:lnTo>
                    <a:pt x="0" y="133588"/>
                  </a:lnTo>
                  <a:lnTo>
                    <a:pt x="63231" y="133588"/>
                  </a:lnTo>
                  <a:lnTo>
                    <a:pt x="63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48"/>
            </a:solidFill>
            <a:ln w="7600" cap="flat">
              <a:solidFill>
                <a:srgbClr val="767657"/>
              </a:solidFill>
              <a:miter lim="800000"/>
            </a:ln>
          </p:spPr>
        </p:sp>
        <p:sp>
          <p:nvSpPr>
            <p:cNvPr id="3212" name="Freeform 3211"/>
            <p:cNvSpPr/>
            <p:nvPr/>
          </p:nvSpPr>
          <p:spPr>
            <a:xfrm>
              <a:off x="3369924" y="1865749"/>
              <a:ext cx="103488" cy="129979"/>
            </a:xfrm>
            <a:custGeom>
              <a:avLst/>
              <a:gdLst/>
              <a:ahLst/>
              <a:cxnLst/>
              <a:rect l="0" t="0" r="0" b="0"/>
              <a:pathLst>
                <a:path w="103488" h="129979">
                  <a:moveTo>
                    <a:pt x="403" y="117991"/>
                  </a:moveTo>
                  <a:cubicBezTo>
                    <a:pt x="403" y="117991"/>
                    <a:pt x="12947" y="3908"/>
                    <a:pt x="98928" y="0"/>
                  </a:cubicBezTo>
                  <a:cubicBezTo>
                    <a:pt x="108819" y="11234"/>
                    <a:pt x="99859" y="23793"/>
                    <a:pt x="99859" y="23794"/>
                  </a:cubicBezTo>
                  <a:cubicBezTo>
                    <a:pt x="99859" y="23793"/>
                    <a:pt x="33555" y="32167"/>
                    <a:pt x="22469" y="128999"/>
                  </a:cubicBezTo>
                  <a:cubicBezTo>
                    <a:pt x="2195" y="134738"/>
                    <a:pt x="403" y="117991"/>
                    <a:pt x="403" y="117991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miter lim="800000"/>
            </a:ln>
          </p:spPr>
        </p:sp>
        <p:sp>
          <p:nvSpPr>
            <p:cNvPr id="3213" name="Freeform 3212"/>
            <p:cNvSpPr/>
            <p:nvPr/>
          </p:nvSpPr>
          <p:spPr>
            <a:xfrm>
              <a:off x="3370574" y="2382111"/>
              <a:ext cx="22793" cy="151566"/>
            </a:xfrm>
            <a:custGeom>
              <a:avLst/>
              <a:gdLst/>
              <a:ahLst/>
              <a:cxnLst/>
              <a:rect l="0" t="0" r="0" b="0"/>
              <a:pathLst>
                <a:path w="22793" h="151566">
                  <a:moveTo>
                    <a:pt x="0" y="0"/>
                  </a:moveTo>
                  <a:lnTo>
                    <a:pt x="0" y="151566"/>
                  </a:lnTo>
                  <a:lnTo>
                    <a:pt x="22793" y="151566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14" name="Freeform 3213"/>
            <p:cNvSpPr/>
            <p:nvPr/>
          </p:nvSpPr>
          <p:spPr>
            <a:xfrm>
              <a:off x="3416158" y="2382111"/>
              <a:ext cx="22793" cy="151566"/>
            </a:xfrm>
            <a:custGeom>
              <a:avLst/>
              <a:gdLst/>
              <a:ahLst/>
              <a:cxnLst/>
              <a:rect l="0" t="0" r="0" b="0"/>
              <a:pathLst>
                <a:path w="22793" h="151566">
                  <a:moveTo>
                    <a:pt x="0" y="0"/>
                  </a:moveTo>
                  <a:lnTo>
                    <a:pt x="0" y="151566"/>
                  </a:lnTo>
                  <a:lnTo>
                    <a:pt x="22793" y="151566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15" name="Freeform 3214"/>
            <p:cNvSpPr/>
            <p:nvPr/>
          </p:nvSpPr>
          <p:spPr>
            <a:xfrm>
              <a:off x="3589551" y="2382855"/>
              <a:ext cx="22793" cy="151566"/>
            </a:xfrm>
            <a:custGeom>
              <a:avLst/>
              <a:gdLst/>
              <a:ahLst/>
              <a:cxnLst/>
              <a:rect l="0" t="0" r="0" b="0"/>
              <a:pathLst>
                <a:path w="22793" h="151566">
                  <a:moveTo>
                    <a:pt x="0" y="0"/>
                  </a:moveTo>
                  <a:lnTo>
                    <a:pt x="0" y="151566"/>
                  </a:lnTo>
                  <a:lnTo>
                    <a:pt x="22793" y="151566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16" name="Freeform 3215"/>
            <p:cNvSpPr/>
            <p:nvPr/>
          </p:nvSpPr>
          <p:spPr>
            <a:xfrm>
              <a:off x="3635136" y="2382855"/>
              <a:ext cx="22793" cy="151566"/>
            </a:xfrm>
            <a:custGeom>
              <a:avLst/>
              <a:gdLst/>
              <a:ahLst/>
              <a:cxnLst/>
              <a:rect l="0" t="0" r="0" b="0"/>
              <a:pathLst>
                <a:path w="22793" h="151566">
                  <a:moveTo>
                    <a:pt x="0" y="0"/>
                  </a:moveTo>
                  <a:lnTo>
                    <a:pt x="0" y="151566"/>
                  </a:lnTo>
                  <a:lnTo>
                    <a:pt x="22793" y="151566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17" name="Freeform 3216"/>
            <p:cNvSpPr/>
            <p:nvPr/>
          </p:nvSpPr>
          <p:spPr>
            <a:xfrm>
              <a:off x="3680721" y="2382855"/>
              <a:ext cx="22793" cy="151566"/>
            </a:xfrm>
            <a:custGeom>
              <a:avLst/>
              <a:gdLst/>
              <a:ahLst/>
              <a:cxnLst/>
              <a:rect l="0" t="0" r="0" b="0"/>
              <a:pathLst>
                <a:path w="22793" h="151566">
                  <a:moveTo>
                    <a:pt x="0" y="0"/>
                  </a:moveTo>
                  <a:lnTo>
                    <a:pt x="0" y="151566"/>
                  </a:lnTo>
                  <a:lnTo>
                    <a:pt x="22793" y="151566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18" name="Freeform 3217"/>
            <p:cNvSpPr/>
            <p:nvPr/>
          </p:nvSpPr>
          <p:spPr>
            <a:xfrm>
              <a:off x="3266801" y="2531133"/>
              <a:ext cx="510975" cy="67735"/>
            </a:xfrm>
            <a:custGeom>
              <a:avLst/>
              <a:gdLst/>
              <a:ahLst/>
              <a:cxnLst/>
              <a:rect l="0" t="0" r="0" b="0"/>
              <a:pathLst>
                <a:path w="510975" h="67735">
                  <a:moveTo>
                    <a:pt x="56395" y="0"/>
                  </a:moveTo>
                  <a:lnTo>
                    <a:pt x="0" y="67735"/>
                  </a:lnTo>
                  <a:lnTo>
                    <a:pt x="510975" y="67735"/>
                  </a:lnTo>
                  <a:lnTo>
                    <a:pt x="449880" y="0"/>
                  </a:lnTo>
                  <a:lnTo>
                    <a:pt x="56395" y="0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8A8A6A"/>
              </a:solidFill>
              <a:miter lim="800000"/>
            </a:ln>
          </p:spPr>
        </p:sp>
        <p:sp>
          <p:nvSpPr>
            <p:cNvPr id="3219" name="Freeform 3218"/>
            <p:cNvSpPr/>
            <p:nvPr/>
          </p:nvSpPr>
          <p:spPr>
            <a:xfrm>
              <a:off x="3484062" y="2189809"/>
              <a:ext cx="54608" cy="57784"/>
            </a:xfrm>
            <a:custGeom>
              <a:avLst/>
              <a:gdLst/>
              <a:ahLst/>
              <a:cxnLst/>
              <a:rect l="0" t="0" r="0" b="0"/>
              <a:pathLst>
                <a:path w="54608" h="57784">
                  <a:moveTo>
                    <a:pt x="-285" y="28608"/>
                  </a:moveTo>
                  <a:cubicBezTo>
                    <a:pt x="-285" y="12704"/>
                    <a:pt x="11961" y="-189"/>
                    <a:pt x="27066" y="-189"/>
                  </a:cubicBezTo>
                  <a:cubicBezTo>
                    <a:pt x="42172" y="-189"/>
                    <a:pt x="54418" y="12704"/>
                    <a:pt x="54418" y="28608"/>
                  </a:cubicBezTo>
                  <a:cubicBezTo>
                    <a:pt x="54418" y="44513"/>
                    <a:pt x="42172" y="57406"/>
                    <a:pt x="27066" y="57406"/>
                  </a:cubicBezTo>
                  <a:cubicBezTo>
                    <a:pt x="11961" y="57406"/>
                    <a:pt x="-285" y="44513"/>
                    <a:pt x="-285" y="28608"/>
                  </a:cubicBezTo>
                  <a:close/>
                </a:path>
              </a:pathLst>
            </a:custGeom>
            <a:solidFill>
              <a:srgbClr val="DBDBCE"/>
            </a:solidFill>
            <a:ln w="7600" cap="flat">
              <a:solidFill>
                <a:srgbClr val="858566"/>
              </a:solidFill>
              <a:miter lim="800000"/>
            </a:ln>
          </p:spPr>
        </p:sp>
        <p:sp>
          <p:nvSpPr>
            <p:cNvPr id="3220" name="Freeform 3219"/>
            <p:cNvSpPr/>
            <p:nvPr/>
          </p:nvSpPr>
          <p:spPr>
            <a:xfrm>
              <a:off x="3316215" y="2273359"/>
              <a:ext cx="391349" cy="111011"/>
            </a:xfrm>
            <a:custGeom>
              <a:avLst/>
              <a:gdLst/>
              <a:ahLst/>
              <a:cxnLst/>
              <a:rect l="0" t="0" r="0" b="0"/>
              <a:pathLst>
                <a:path w="391349" h="111011">
                  <a:moveTo>
                    <a:pt x="195674" y="-941"/>
                  </a:moveTo>
                  <a:lnTo>
                    <a:pt x="32470" y="71499"/>
                  </a:lnTo>
                  <a:lnTo>
                    <a:pt x="0" y="71499"/>
                  </a:lnTo>
                  <a:lnTo>
                    <a:pt x="0" y="107248"/>
                  </a:lnTo>
                  <a:lnTo>
                    <a:pt x="140134" y="107248"/>
                  </a:lnTo>
                  <a:lnTo>
                    <a:pt x="140134" y="99722"/>
                  </a:lnTo>
                  <a:cubicBezTo>
                    <a:pt x="140134" y="99722"/>
                    <a:pt x="153805" y="83728"/>
                    <a:pt x="161495" y="83728"/>
                  </a:cubicBezTo>
                  <a:cubicBezTo>
                    <a:pt x="169186" y="83728"/>
                    <a:pt x="237543" y="83728"/>
                    <a:pt x="237543" y="83728"/>
                  </a:cubicBezTo>
                  <a:cubicBezTo>
                    <a:pt x="237543" y="83728"/>
                    <a:pt x="254633" y="89374"/>
                    <a:pt x="254633" y="95959"/>
                  </a:cubicBezTo>
                  <a:cubicBezTo>
                    <a:pt x="254633" y="102545"/>
                    <a:pt x="254633" y="111011"/>
                    <a:pt x="254633" y="111011"/>
                  </a:cubicBezTo>
                  <a:lnTo>
                    <a:pt x="391349" y="111011"/>
                  </a:lnTo>
                  <a:lnTo>
                    <a:pt x="391349" y="75262"/>
                  </a:lnTo>
                  <a:lnTo>
                    <a:pt x="369132" y="71499"/>
                  </a:lnTo>
                  <a:lnTo>
                    <a:pt x="195674" y="-941"/>
                  </a:lnTo>
                  <a:close/>
                </a:path>
              </a:pathLst>
            </a:custGeom>
            <a:solidFill>
              <a:srgbClr val="A5A585"/>
            </a:solidFill>
            <a:ln w="7600" cap="flat">
              <a:solidFill>
                <a:srgbClr val="78785C"/>
              </a:solidFill>
              <a:miter lim="800000"/>
            </a:ln>
          </p:spPr>
        </p:sp>
        <p:sp>
          <p:nvSpPr>
            <p:cNvPr id="3221" name="Freeform 3220"/>
            <p:cNvSpPr/>
            <p:nvPr/>
          </p:nvSpPr>
          <p:spPr>
            <a:xfrm>
              <a:off x="3422741" y="2287160"/>
              <a:ext cx="170894" cy="42056"/>
            </a:xfrm>
            <a:custGeom>
              <a:avLst/>
              <a:gdLst/>
              <a:ahLst/>
              <a:cxnLst/>
              <a:rect l="0" t="0" r="0" b="0"/>
              <a:pathLst>
                <a:path w="170894" h="42056">
                  <a:moveTo>
                    <a:pt x="88972" y="0"/>
                  </a:moveTo>
                  <a:lnTo>
                    <a:pt x="0" y="42056"/>
                  </a:lnTo>
                  <a:lnTo>
                    <a:pt x="170894" y="42056"/>
                  </a:lnTo>
                  <a:lnTo>
                    <a:pt x="88972" y="0"/>
                  </a:lnTo>
                  <a:close/>
                </a:path>
              </a:pathLst>
            </a:custGeom>
            <a:solidFill>
              <a:srgbClr val="A8A88D"/>
            </a:solidFill>
            <a:ln w="7600" cap="flat">
              <a:solidFill>
                <a:srgbClr val="8A8A6B"/>
              </a:solidFill>
              <a:miter lim="800000"/>
            </a:ln>
          </p:spPr>
        </p:sp>
        <p:sp>
          <p:nvSpPr>
            <p:cNvPr id="5881" name="Text 5881"/>
            <p:cNvSpPr txBox="1"/>
            <p:nvPr/>
          </p:nvSpPr>
          <p:spPr>
            <a:xfrm>
              <a:off x="3142288" y="2614066"/>
              <a:ext cx="760000" cy="152000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760" b="1" dirty="0">
                  <a:solidFill>
                    <a:schemeClr val="bg1"/>
                  </a:solidFill>
                  <a:latin typeface="Arial Narrow"/>
                </a:rPr>
                <a:t>Government</a:t>
              </a:r>
            </a:p>
          </p:txBody>
        </p:sp>
      </p:grpSp>
      <p:grpSp>
        <p:nvGrpSpPr>
          <p:cNvPr id="3222" name="Government 2"/>
          <p:cNvGrpSpPr/>
          <p:nvPr/>
        </p:nvGrpSpPr>
        <p:grpSpPr>
          <a:xfrm>
            <a:off x="5074201" y="1800088"/>
            <a:ext cx="1144654" cy="694042"/>
            <a:chOff x="5119048" y="1877097"/>
            <a:chExt cx="1117200" cy="694022"/>
          </a:xfrm>
        </p:grpSpPr>
        <p:sp>
          <p:nvSpPr>
            <p:cNvPr id="3223" name="Freeform 3222"/>
            <p:cNvSpPr/>
            <p:nvPr/>
          </p:nvSpPr>
          <p:spPr>
            <a:xfrm>
              <a:off x="5119048" y="2155659"/>
              <a:ext cx="1117200" cy="396885"/>
            </a:xfrm>
            <a:custGeom>
              <a:avLst/>
              <a:gdLst/>
              <a:ahLst/>
              <a:cxnLst/>
              <a:rect l="0" t="0" r="0" b="0"/>
              <a:pathLst>
                <a:path w="1117200" h="396885">
                  <a:moveTo>
                    <a:pt x="59952" y="79586"/>
                  </a:moveTo>
                  <a:lnTo>
                    <a:pt x="347341" y="79586"/>
                  </a:lnTo>
                  <a:lnTo>
                    <a:pt x="347341" y="95294"/>
                  </a:lnTo>
                  <a:lnTo>
                    <a:pt x="333066" y="95294"/>
                  </a:lnTo>
                  <a:lnTo>
                    <a:pt x="333066" y="114144"/>
                  </a:lnTo>
                  <a:lnTo>
                    <a:pt x="383503" y="114144"/>
                  </a:lnTo>
                  <a:cubicBezTo>
                    <a:pt x="385405" y="112049"/>
                    <a:pt x="406342" y="89011"/>
                    <a:pt x="406342" y="89011"/>
                  </a:cubicBezTo>
                  <a:lnTo>
                    <a:pt x="406342" y="18849"/>
                  </a:lnTo>
                  <a:lnTo>
                    <a:pt x="389213" y="13613"/>
                  </a:lnTo>
                  <a:lnTo>
                    <a:pt x="389213" y="0"/>
                  </a:lnTo>
                  <a:lnTo>
                    <a:pt x="727037" y="0"/>
                  </a:lnTo>
                  <a:lnTo>
                    <a:pt x="727037" y="13613"/>
                  </a:lnTo>
                  <a:lnTo>
                    <a:pt x="709907" y="18849"/>
                  </a:lnTo>
                  <a:lnTo>
                    <a:pt x="709907" y="84822"/>
                  </a:lnTo>
                  <a:lnTo>
                    <a:pt x="731319" y="108384"/>
                  </a:lnTo>
                  <a:lnTo>
                    <a:pt x="780330" y="108384"/>
                  </a:lnTo>
                  <a:lnTo>
                    <a:pt x="779372" y="95294"/>
                  </a:lnTo>
                  <a:lnTo>
                    <a:pt x="770815" y="95294"/>
                  </a:lnTo>
                  <a:lnTo>
                    <a:pt x="770815" y="79586"/>
                  </a:lnTo>
                  <a:lnTo>
                    <a:pt x="1057251" y="79586"/>
                  </a:lnTo>
                  <a:lnTo>
                    <a:pt x="1057251" y="91105"/>
                  </a:lnTo>
                  <a:lnTo>
                    <a:pt x="1046778" y="91105"/>
                  </a:lnTo>
                  <a:lnTo>
                    <a:pt x="1046778" y="218863"/>
                  </a:lnTo>
                  <a:lnTo>
                    <a:pt x="1117200" y="229335"/>
                  </a:lnTo>
                  <a:lnTo>
                    <a:pt x="1117200" y="248184"/>
                  </a:lnTo>
                  <a:lnTo>
                    <a:pt x="1106735" y="248184"/>
                  </a:lnTo>
                  <a:lnTo>
                    <a:pt x="1106735" y="396885"/>
                  </a:lnTo>
                  <a:lnTo>
                    <a:pt x="7613" y="396885"/>
                  </a:lnTo>
                  <a:lnTo>
                    <a:pt x="7613" y="252372"/>
                  </a:lnTo>
                  <a:lnTo>
                    <a:pt x="0" y="252372"/>
                  </a:lnTo>
                  <a:lnTo>
                    <a:pt x="0" y="229335"/>
                  </a:lnTo>
                  <a:lnTo>
                    <a:pt x="68517" y="222004"/>
                  </a:lnTo>
                  <a:lnTo>
                    <a:pt x="68517" y="93200"/>
                  </a:lnTo>
                  <a:lnTo>
                    <a:pt x="59952" y="93200"/>
                  </a:lnTo>
                  <a:lnTo>
                    <a:pt x="59952" y="79586"/>
                  </a:lnTo>
                  <a:close/>
                </a:path>
              </a:pathLst>
            </a:custGeom>
            <a:solidFill>
              <a:srgbClr val="5C69A0"/>
            </a:solidFill>
            <a:ln w="7600" cap="flat">
              <a:noFill/>
              <a:miter lim="800000"/>
            </a:ln>
          </p:spPr>
        </p:sp>
        <p:sp>
          <p:nvSpPr>
            <p:cNvPr id="3224" name="Freeform 3223"/>
            <p:cNvSpPr/>
            <p:nvPr/>
          </p:nvSpPr>
          <p:spPr>
            <a:xfrm>
              <a:off x="5520847" y="1995863"/>
              <a:ext cx="307042" cy="159172"/>
            </a:xfrm>
            <a:custGeom>
              <a:avLst/>
              <a:gdLst/>
              <a:ahLst/>
              <a:cxnLst/>
              <a:rect l="0" t="0" r="0" b="0"/>
              <a:pathLst>
                <a:path w="307042" h="159172">
                  <a:moveTo>
                    <a:pt x="0" y="159172"/>
                  </a:moveTo>
                  <a:cubicBezTo>
                    <a:pt x="0" y="159172"/>
                    <a:pt x="13956" y="0"/>
                    <a:pt x="154789" y="0"/>
                  </a:cubicBezTo>
                  <a:cubicBezTo>
                    <a:pt x="295623" y="0"/>
                    <a:pt x="307042" y="159172"/>
                    <a:pt x="307042" y="159172"/>
                  </a:cubicBezTo>
                  <a:lnTo>
                    <a:pt x="0" y="159172"/>
                  </a:lnTo>
                  <a:close/>
                </a:path>
              </a:pathLst>
            </a:custGeom>
            <a:solidFill>
              <a:srgbClr val="5C69A0"/>
            </a:solidFill>
            <a:ln w="7600" cap="flat">
              <a:noFill/>
              <a:miter lim="800000"/>
            </a:ln>
          </p:spPr>
        </p:sp>
        <p:sp>
          <p:nvSpPr>
            <p:cNvPr id="3225" name="Freeform 3224"/>
            <p:cNvSpPr/>
            <p:nvPr/>
          </p:nvSpPr>
          <p:spPr>
            <a:xfrm>
              <a:off x="5326727" y="2428703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26" name="Freeform 3225"/>
            <p:cNvSpPr/>
            <p:nvPr/>
          </p:nvSpPr>
          <p:spPr>
            <a:xfrm>
              <a:off x="5570328" y="2205302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27" name="Freeform 3226"/>
            <p:cNvSpPr/>
            <p:nvPr/>
          </p:nvSpPr>
          <p:spPr>
            <a:xfrm>
              <a:off x="5865952" y="2435681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28" name="Freeform 3227"/>
            <p:cNvSpPr/>
            <p:nvPr/>
          </p:nvSpPr>
          <p:spPr>
            <a:xfrm>
              <a:off x="5626155" y="2423114"/>
              <a:ext cx="46944" cy="99134"/>
            </a:xfrm>
            <a:custGeom>
              <a:avLst/>
              <a:gdLst/>
              <a:ahLst/>
              <a:cxnLst/>
              <a:rect l="0" t="0" r="0" b="0"/>
              <a:pathLst>
                <a:path w="46944" h="99134">
                  <a:moveTo>
                    <a:pt x="0" y="0"/>
                  </a:moveTo>
                  <a:lnTo>
                    <a:pt x="0" y="99134"/>
                  </a:lnTo>
                  <a:lnTo>
                    <a:pt x="46944" y="99134"/>
                  </a:lnTo>
                  <a:lnTo>
                    <a:pt x="469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29" name="Freeform 3228"/>
            <p:cNvSpPr/>
            <p:nvPr/>
          </p:nvSpPr>
          <p:spPr>
            <a:xfrm>
              <a:off x="5600775" y="2205641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0" name="Freeform 3229"/>
            <p:cNvSpPr/>
            <p:nvPr/>
          </p:nvSpPr>
          <p:spPr>
            <a:xfrm>
              <a:off x="5631229" y="2205641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1" name="Freeform 3230"/>
            <p:cNvSpPr/>
            <p:nvPr/>
          </p:nvSpPr>
          <p:spPr>
            <a:xfrm>
              <a:off x="5661683" y="2205641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2" name="Freeform 3231"/>
            <p:cNvSpPr/>
            <p:nvPr/>
          </p:nvSpPr>
          <p:spPr>
            <a:xfrm>
              <a:off x="5692820" y="2205641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3" name="Freeform 3232"/>
            <p:cNvSpPr/>
            <p:nvPr/>
          </p:nvSpPr>
          <p:spPr>
            <a:xfrm>
              <a:off x="5722581" y="2205641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4" name="Freeform 3233"/>
            <p:cNvSpPr/>
            <p:nvPr/>
          </p:nvSpPr>
          <p:spPr>
            <a:xfrm>
              <a:off x="5752831" y="2205302"/>
              <a:ext cx="22838" cy="25132"/>
            </a:xfrm>
            <a:custGeom>
              <a:avLst/>
              <a:gdLst/>
              <a:ahLst/>
              <a:cxnLst/>
              <a:rect l="0" t="0" r="0" b="0"/>
              <a:pathLst>
                <a:path w="22838" h="25132">
                  <a:moveTo>
                    <a:pt x="0" y="0"/>
                  </a:moveTo>
                  <a:lnTo>
                    <a:pt x="0" y="25132"/>
                  </a:lnTo>
                  <a:lnTo>
                    <a:pt x="22838" y="25132"/>
                  </a:lnTo>
                  <a:lnTo>
                    <a:pt x="228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5" name="Freeform 3234"/>
            <p:cNvSpPr/>
            <p:nvPr/>
          </p:nvSpPr>
          <p:spPr>
            <a:xfrm>
              <a:off x="5381874" y="2428703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6" name="Freeform 3235"/>
            <p:cNvSpPr/>
            <p:nvPr/>
          </p:nvSpPr>
          <p:spPr>
            <a:xfrm>
              <a:off x="5273979" y="2428703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7" name="Freeform 3236"/>
            <p:cNvSpPr/>
            <p:nvPr/>
          </p:nvSpPr>
          <p:spPr>
            <a:xfrm>
              <a:off x="5218118" y="2428703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8" name="Freeform 3237"/>
            <p:cNvSpPr/>
            <p:nvPr/>
          </p:nvSpPr>
          <p:spPr>
            <a:xfrm>
              <a:off x="5324091" y="2297779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39" name="Freeform 3238"/>
            <p:cNvSpPr/>
            <p:nvPr/>
          </p:nvSpPr>
          <p:spPr>
            <a:xfrm>
              <a:off x="5379239" y="2297779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0" name="Freeform 3239"/>
            <p:cNvSpPr/>
            <p:nvPr/>
          </p:nvSpPr>
          <p:spPr>
            <a:xfrm>
              <a:off x="5271349" y="2297779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1" name="Freeform 3240"/>
            <p:cNvSpPr/>
            <p:nvPr/>
          </p:nvSpPr>
          <p:spPr>
            <a:xfrm>
              <a:off x="5215488" y="2297779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2" name="Freeform 3241"/>
            <p:cNvSpPr/>
            <p:nvPr/>
          </p:nvSpPr>
          <p:spPr>
            <a:xfrm>
              <a:off x="6042077" y="2428865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3" name="Freeform 3242"/>
            <p:cNvSpPr/>
            <p:nvPr/>
          </p:nvSpPr>
          <p:spPr>
            <a:xfrm>
              <a:off x="6097230" y="2428865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4" name="Freeform 3243"/>
            <p:cNvSpPr/>
            <p:nvPr/>
          </p:nvSpPr>
          <p:spPr>
            <a:xfrm>
              <a:off x="5989333" y="2428865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5" name="Freeform 3244"/>
            <p:cNvSpPr/>
            <p:nvPr/>
          </p:nvSpPr>
          <p:spPr>
            <a:xfrm>
              <a:off x="5933473" y="2428865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6" name="Freeform 3245"/>
            <p:cNvSpPr/>
            <p:nvPr/>
          </p:nvSpPr>
          <p:spPr>
            <a:xfrm>
              <a:off x="6039455" y="2297942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7" name="Freeform 3246"/>
            <p:cNvSpPr/>
            <p:nvPr/>
          </p:nvSpPr>
          <p:spPr>
            <a:xfrm>
              <a:off x="6094593" y="2297942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8" name="Freeform 3247"/>
            <p:cNvSpPr/>
            <p:nvPr/>
          </p:nvSpPr>
          <p:spPr>
            <a:xfrm>
              <a:off x="5986696" y="2297942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49" name="Freeform 3248"/>
            <p:cNvSpPr/>
            <p:nvPr/>
          </p:nvSpPr>
          <p:spPr>
            <a:xfrm>
              <a:off x="5930836" y="2297942"/>
              <a:ext cx="31719" cy="62831"/>
            </a:xfrm>
            <a:custGeom>
              <a:avLst/>
              <a:gdLst/>
              <a:ahLst/>
              <a:cxnLst/>
              <a:rect l="0" t="0" r="0" b="0"/>
              <a:pathLst>
                <a:path w="31719" h="62831">
                  <a:moveTo>
                    <a:pt x="0" y="0"/>
                  </a:moveTo>
                  <a:lnTo>
                    <a:pt x="0" y="62831"/>
                  </a:lnTo>
                  <a:lnTo>
                    <a:pt x="31719" y="62831"/>
                  </a:lnTo>
                  <a:lnTo>
                    <a:pt x="3171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0" name="Freeform 3249"/>
            <p:cNvSpPr/>
            <p:nvPr/>
          </p:nvSpPr>
          <p:spPr>
            <a:xfrm>
              <a:off x="5818108" y="2436143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1" name="Freeform 3250"/>
            <p:cNvSpPr/>
            <p:nvPr/>
          </p:nvSpPr>
          <p:spPr>
            <a:xfrm>
              <a:off x="5773524" y="2435681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2" name="Freeform 3251"/>
            <p:cNvSpPr/>
            <p:nvPr/>
          </p:nvSpPr>
          <p:spPr>
            <a:xfrm>
              <a:off x="5548595" y="2434979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3" name="Freeform 3252"/>
            <p:cNvSpPr/>
            <p:nvPr/>
          </p:nvSpPr>
          <p:spPr>
            <a:xfrm>
              <a:off x="5500748" y="2435447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4" name="Freeform 3253"/>
            <p:cNvSpPr/>
            <p:nvPr/>
          </p:nvSpPr>
          <p:spPr>
            <a:xfrm>
              <a:off x="5456174" y="2434979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5" name="Freeform 3254"/>
            <p:cNvSpPr/>
            <p:nvPr/>
          </p:nvSpPr>
          <p:spPr>
            <a:xfrm>
              <a:off x="5864841" y="2302205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6" name="Freeform 3255"/>
            <p:cNvSpPr/>
            <p:nvPr/>
          </p:nvSpPr>
          <p:spPr>
            <a:xfrm>
              <a:off x="5816996" y="2302673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7" name="Freeform 3256"/>
            <p:cNvSpPr/>
            <p:nvPr/>
          </p:nvSpPr>
          <p:spPr>
            <a:xfrm>
              <a:off x="5772412" y="2302205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8" name="Freeform 3257"/>
            <p:cNvSpPr/>
            <p:nvPr/>
          </p:nvSpPr>
          <p:spPr>
            <a:xfrm>
              <a:off x="5547483" y="2302369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59" name="Freeform 3258"/>
            <p:cNvSpPr/>
            <p:nvPr/>
          </p:nvSpPr>
          <p:spPr>
            <a:xfrm>
              <a:off x="5499635" y="2302838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60" name="Freeform 3259"/>
            <p:cNvSpPr/>
            <p:nvPr/>
          </p:nvSpPr>
          <p:spPr>
            <a:xfrm>
              <a:off x="5455063" y="2302369"/>
              <a:ext cx="24107" cy="51661"/>
            </a:xfrm>
            <a:custGeom>
              <a:avLst/>
              <a:gdLst/>
              <a:ahLst/>
              <a:cxnLst/>
              <a:rect l="0" t="0" r="0" b="0"/>
              <a:pathLst>
                <a:path w="24107" h="51661">
                  <a:moveTo>
                    <a:pt x="0" y="0"/>
                  </a:moveTo>
                  <a:lnTo>
                    <a:pt x="0" y="51661"/>
                  </a:lnTo>
                  <a:lnTo>
                    <a:pt x="24107" y="51661"/>
                  </a:lnTo>
                  <a:lnTo>
                    <a:pt x="241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61" name="Freeform 3260"/>
            <p:cNvSpPr/>
            <p:nvPr/>
          </p:nvSpPr>
          <p:spPr>
            <a:xfrm>
              <a:off x="5137945" y="2404862"/>
              <a:ext cx="17900" cy="117868"/>
            </a:xfrm>
            <a:custGeom>
              <a:avLst/>
              <a:gdLst/>
              <a:ahLst/>
              <a:cxnLst/>
              <a:rect l="0" t="0" r="0" b="0"/>
              <a:pathLst>
                <a:path w="17900" h="117868">
                  <a:moveTo>
                    <a:pt x="0" y="0"/>
                  </a:moveTo>
                  <a:lnTo>
                    <a:pt x="0" y="117868"/>
                  </a:lnTo>
                  <a:lnTo>
                    <a:pt x="17900" y="117868"/>
                  </a:lnTo>
                  <a:lnTo>
                    <a:pt x="179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62" name="Freeform 3261"/>
            <p:cNvSpPr/>
            <p:nvPr/>
          </p:nvSpPr>
          <p:spPr>
            <a:xfrm>
              <a:off x="6193311" y="2408377"/>
              <a:ext cx="17900" cy="117868"/>
            </a:xfrm>
            <a:custGeom>
              <a:avLst/>
              <a:gdLst/>
              <a:ahLst/>
              <a:cxnLst/>
              <a:rect l="0" t="0" r="0" b="0"/>
              <a:pathLst>
                <a:path w="17900" h="117868">
                  <a:moveTo>
                    <a:pt x="0" y="0"/>
                  </a:moveTo>
                  <a:lnTo>
                    <a:pt x="0" y="117868"/>
                  </a:lnTo>
                  <a:lnTo>
                    <a:pt x="17900" y="117868"/>
                  </a:lnTo>
                  <a:lnTo>
                    <a:pt x="179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63" name="Freeform 3262"/>
            <p:cNvSpPr/>
            <p:nvPr/>
          </p:nvSpPr>
          <p:spPr>
            <a:xfrm>
              <a:off x="5532632" y="2410959"/>
              <a:ext cx="16917" cy="112152"/>
            </a:xfrm>
            <a:custGeom>
              <a:avLst/>
              <a:gdLst/>
              <a:ahLst/>
              <a:cxnLst/>
              <a:rect l="0" t="0" r="0" b="0"/>
              <a:pathLst>
                <a:path w="16917" h="112152">
                  <a:moveTo>
                    <a:pt x="0" y="0"/>
                  </a:moveTo>
                  <a:lnTo>
                    <a:pt x="0" y="112152"/>
                  </a:lnTo>
                  <a:lnTo>
                    <a:pt x="16917" y="112152"/>
                  </a:lnTo>
                  <a:lnTo>
                    <a:pt x="1691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64" name="Freeform 3263"/>
            <p:cNvSpPr/>
            <p:nvPr/>
          </p:nvSpPr>
          <p:spPr>
            <a:xfrm>
              <a:off x="5566466" y="2410959"/>
              <a:ext cx="16917" cy="112152"/>
            </a:xfrm>
            <a:custGeom>
              <a:avLst/>
              <a:gdLst/>
              <a:ahLst/>
              <a:cxnLst/>
              <a:rect l="0" t="0" r="0" b="0"/>
              <a:pathLst>
                <a:path w="16917" h="112152">
                  <a:moveTo>
                    <a:pt x="0" y="0"/>
                  </a:moveTo>
                  <a:lnTo>
                    <a:pt x="0" y="112152"/>
                  </a:lnTo>
                  <a:lnTo>
                    <a:pt x="16917" y="112152"/>
                  </a:lnTo>
                  <a:lnTo>
                    <a:pt x="1691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65" name="Freeform 3264"/>
            <p:cNvSpPr/>
            <p:nvPr/>
          </p:nvSpPr>
          <p:spPr>
            <a:xfrm>
              <a:off x="5600298" y="2410959"/>
              <a:ext cx="16917" cy="112152"/>
            </a:xfrm>
            <a:custGeom>
              <a:avLst/>
              <a:gdLst/>
              <a:ahLst/>
              <a:cxnLst/>
              <a:rect l="0" t="0" r="0" b="0"/>
              <a:pathLst>
                <a:path w="16917" h="112152">
                  <a:moveTo>
                    <a:pt x="0" y="0"/>
                  </a:moveTo>
                  <a:lnTo>
                    <a:pt x="0" y="112152"/>
                  </a:lnTo>
                  <a:lnTo>
                    <a:pt x="16917" y="112152"/>
                  </a:lnTo>
                  <a:lnTo>
                    <a:pt x="1691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66" name="Freeform 3265"/>
            <p:cNvSpPr/>
            <p:nvPr/>
          </p:nvSpPr>
          <p:spPr>
            <a:xfrm>
              <a:off x="5728989" y="2411510"/>
              <a:ext cx="16917" cy="112152"/>
            </a:xfrm>
            <a:custGeom>
              <a:avLst/>
              <a:gdLst/>
              <a:ahLst/>
              <a:cxnLst/>
              <a:rect l="0" t="0" r="0" b="0"/>
              <a:pathLst>
                <a:path w="16917" h="112152">
                  <a:moveTo>
                    <a:pt x="0" y="0"/>
                  </a:moveTo>
                  <a:lnTo>
                    <a:pt x="0" y="112152"/>
                  </a:lnTo>
                  <a:lnTo>
                    <a:pt x="16917" y="112152"/>
                  </a:lnTo>
                  <a:lnTo>
                    <a:pt x="1691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67" name="Freeform 3266"/>
            <p:cNvSpPr/>
            <p:nvPr/>
          </p:nvSpPr>
          <p:spPr>
            <a:xfrm>
              <a:off x="5762822" y="2411510"/>
              <a:ext cx="16917" cy="112152"/>
            </a:xfrm>
            <a:custGeom>
              <a:avLst/>
              <a:gdLst/>
              <a:ahLst/>
              <a:cxnLst/>
              <a:rect l="0" t="0" r="0" b="0"/>
              <a:pathLst>
                <a:path w="16917" h="112152">
                  <a:moveTo>
                    <a:pt x="0" y="0"/>
                  </a:moveTo>
                  <a:lnTo>
                    <a:pt x="0" y="112152"/>
                  </a:lnTo>
                  <a:lnTo>
                    <a:pt x="16917" y="112152"/>
                  </a:lnTo>
                  <a:lnTo>
                    <a:pt x="1691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68" name="Freeform 3267"/>
            <p:cNvSpPr/>
            <p:nvPr/>
          </p:nvSpPr>
          <p:spPr>
            <a:xfrm>
              <a:off x="5796654" y="2411510"/>
              <a:ext cx="16917" cy="112152"/>
            </a:xfrm>
            <a:custGeom>
              <a:avLst/>
              <a:gdLst/>
              <a:ahLst/>
              <a:cxnLst/>
              <a:rect l="0" t="0" r="0" b="0"/>
              <a:pathLst>
                <a:path w="16917" h="112152">
                  <a:moveTo>
                    <a:pt x="0" y="0"/>
                  </a:moveTo>
                  <a:lnTo>
                    <a:pt x="0" y="112152"/>
                  </a:lnTo>
                  <a:lnTo>
                    <a:pt x="16917" y="112152"/>
                  </a:lnTo>
                  <a:lnTo>
                    <a:pt x="1691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69" name="Freeform 3268"/>
            <p:cNvSpPr/>
            <p:nvPr/>
          </p:nvSpPr>
          <p:spPr>
            <a:xfrm>
              <a:off x="5524655" y="2329566"/>
              <a:ext cx="290547" cy="82379"/>
            </a:xfrm>
            <a:custGeom>
              <a:avLst/>
              <a:gdLst/>
              <a:ahLst/>
              <a:cxnLst/>
              <a:rect l="0" t="0" r="0" b="0"/>
              <a:pathLst>
                <a:path w="290547" h="82379">
                  <a:moveTo>
                    <a:pt x="145273" y="-698"/>
                  </a:moveTo>
                  <a:lnTo>
                    <a:pt x="24107" y="53058"/>
                  </a:lnTo>
                  <a:lnTo>
                    <a:pt x="0" y="53058"/>
                  </a:lnTo>
                  <a:lnTo>
                    <a:pt x="0" y="79586"/>
                  </a:lnTo>
                  <a:lnTo>
                    <a:pt x="104039" y="79586"/>
                  </a:lnTo>
                  <a:lnTo>
                    <a:pt x="104039" y="74002"/>
                  </a:lnTo>
                  <a:cubicBezTo>
                    <a:pt x="104039" y="74002"/>
                    <a:pt x="114188" y="62133"/>
                    <a:pt x="119898" y="62133"/>
                  </a:cubicBezTo>
                  <a:cubicBezTo>
                    <a:pt x="125607" y="62133"/>
                    <a:pt x="176358" y="62133"/>
                    <a:pt x="176358" y="62133"/>
                  </a:cubicBezTo>
                  <a:cubicBezTo>
                    <a:pt x="176358" y="62133"/>
                    <a:pt x="189046" y="66322"/>
                    <a:pt x="189046" y="71209"/>
                  </a:cubicBezTo>
                  <a:cubicBezTo>
                    <a:pt x="189046" y="76097"/>
                    <a:pt x="189046" y="82379"/>
                    <a:pt x="189046" y="82379"/>
                  </a:cubicBezTo>
                  <a:lnTo>
                    <a:pt x="290547" y="82379"/>
                  </a:lnTo>
                  <a:lnTo>
                    <a:pt x="290547" y="55850"/>
                  </a:lnTo>
                  <a:lnTo>
                    <a:pt x="274053" y="53058"/>
                  </a:lnTo>
                  <a:lnTo>
                    <a:pt x="145273" y="-698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B74"/>
              </a:solidFill>
              <a:miter lim="800000"/>
            </a:ln>
          </p:spPr>
        </p:sp>
        <p:sp>
          <p:nvSpPr>
            <p:cNvPr id="3270" name="Freeform 3269"/>
            <p:cNvSpPr/>
            <p:nvPr/>
          </p:nvSpPr>
          <p:spPr>
            <a:xfrm>
              <a:off x="5680106" y="1879780"/>
              <a:ext cx="55667" cy="52621"/>
            </a:xfrm>
            <a:custGeom>
              <a:avLst/>
              <a:gdLst/>
              <a:ahLst/>
              <a:cxnLst/>
              <a:rect l="0" t="0" r="0" b="0"/>
              <a:pathLst>
                <a:path w="55667" h="52621">
                  <a:moveTo>
                    <a:pt x="-158" y="0"/>
                  </a:moveTo>
                  <a:cubicBezTo>
                    <a:pt x="-158" y="0"/>
                    <a:pt x="19297" y="-735"/>
                    <a:pt x="25218" y="5781"/>
                  </a:cubicBezTo>
                  <a:cubicBezTo>
                    <a:pt x="40416" y="8312"/>
                    <a:pt x="43984" y="8312"/>
                    <a:pt x="55403" y="5781"/>
                  </a:cubicBezTo>
                  <a:cubicBezTo>
                    <a:pt x="55403" y="7526"/>
                    <a:pt x="55403" y="46738"/>
                    <a:pt x="55403" y="46738"/>
                  </a:cubicBezTo>
                  <a:lnTo>
                    <a:pt x="37059" y="52323"/>
                  </a:lnTo>
                  <a:cubicBezTo>
                    <a:pt x="37059" y="52323"/>
                    <a:pt x="23526" y="41153"/>
                    <a:pt x="-158" y="46738"/>
                  </a:cubicBezTo>
                  <a:cubicBezTo>
                    <a:pt x="449" y="13809"/>
                    <a:pt x="-158" y="0"/>
                    <a:pt x="-158" y="0"/>
                  </a:cubicBez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71" name="Freeform 3270"/>
            <p:cNvSpPr/>
            <p:nvPr/>
          </p:nvSpPr>
          <p:spPr>
            <a:xfrm>
              <a:off x="5671581" y="1877097"/>
              <a:ext cx="12133" cy="123207"/>
            </a:xfrm>
            <a:custGeom>
              <a:avLst/>
              <a:gdLst/>
              <a:ahLst/>
              <a:cxnLst/>
              <a:rect l="0" t="0" r="0" b="0"/>
              <a:pathLst>
                <a:path w="12133" h="123207">
                  <a:moveTo>
                    <a:pt x="0" y="0"/>
                  </a:moveTo>
                  <a:cubicBezTo>
                    <a:pt x="0" y="1570"/>
                    <a:pt x="0" y="122520"/>
                    <a:pt x="0" y="122520"/>
                  </a:cubicBezTo>
                  <a:cubicBezTo>
                    <a:pt x="0" y="122520"/>
                    <a:pt x="9992" y="124091"/>
                    <a:pt x="10705" y="122520"/>
                  </a:cubicBezTo>
                  <a:cubicBezTo>
                    <a:pt x="11419" y="120949"/>
                    <a:pt x="11823" y="0"/>
                    <a:pt x="11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69A0"/>
            </a:solidFill>
            <a:ln w="7600" cap="flat">
              <a:noFill/>
              <a:miter lim="800000"/>
            </a:ln>
          </p:spPr>
        </p:sp>
        <p:sp>
          <p:nvSpPr>
            <p:cNvPr id="3272" name="Freeform 3271"/>
            <p:cNvSpPr/>
            <p:nvPr/>
          </p:nvSpPr>
          <p:spPr>
            <a:xfrm>
              <a:off x="5675003" y="2423114"/>
              <a:ext cx="46944" cy="99134"/>
            </a:xfrm>
            <a:custGeom>
              <a:avLst/>
              <a:gdLst/>
              <a:ahLst/>
              <a:cxnLst/>
              <a:rect l="0" t="0" r="0" b="0"/>
              <a:pathLst>
                <a:path w="46944" h="99134">
                  <a:moveTo>
                    <a:pt x="0" y="0"/>
                  </a:moveTo>
                  <a:lnTo>
                    <a:pt x="0" y="99134"/>
                  </a:lnTo>
                  <a:lnTo>
                    <a:pt x="46944" y="99134"/>
                  </a:lnTo>
                  <a:lnTo>
                    <a:pt x="469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73" name="Freeform 3272"/>
            <p:cNvSpPr/>
            <p:nvPr/>
          </p:nvSpPr>
          <p:spPr>
            <a:xfrm>
              <a:off x="5487968" y="2520854"/>
              <a:ext cx="379360" cy="50265"/>
            </a:xfrm>
            <a:custGeom>
              <a:avLst/>
              <a:gdLst/>
              <a:ahLst/>
              <a:cxnLst/>
              <a:rect l="0" t="0" r="0" b="0"/>
              <a:pathLst>
                <a:path w="379360" h="50265">
                  <a:moveTo>
                    <a:pt x="41869" y="0"/>
                  </a:moveTo>
                  <a:lnTo>
                    <a:pt x="0" y="50265"/>
                  </a:lnTo>
                  <a:lnTo>
                    <a:pt x="379360" y="50265"/>
                  </a:lnTo>
                  <a:lnTo>
                    <a:pt x="334002" y="0"/>
                  </a:lnTo>
                  <a:lnTo>
                    <a:pt x="41869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74" name="Freeform 3273"/>
            <p:cNvSpPr/>
            <p:nvPr/>
          </p:nvSpPr>
          <p:spPr>
            <a:xfrm>
              <a:off x="5603742" y="2339808"/>
              <a:ext cx="126876" cy="31209"/>
            </a:xfrm>
            <a:custGeom>
              <a:avLst/>
              <a:gdLst/>
              <a:ahLst/>
              <a:cxnLst/>
              <a:rect l="0" t="0" r="0" b="0"/>
              <a:pathLst>
                <a:path w="126876" h="31209">
                  <a:moveTo>
                    <a:pt x="66055" y="0"/>
                  </a:moveTo>
                  <a:lnTo>
                    <a:pt x="0" y="31209"/>
                  </a:lnTo>
                  <a:lnTo>
                    <a:pt x="126876" y="31209"/>
                  </a:lnTo>
                  <a:lnTo>
                    <a:pt x="66055" y="0"/>
                  </a:lnTo>
                  <a:close/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7600" cap="flat">
              <a:noFill/>
              <a:miter lim="800000"/>
            </a:ln>
          </p:spPr>
        </p:sp>
        <p:sp>
          <p:nvSpPr>
            <p:cNvPr id="3275" name="Freeform 3274"/>
            <p:cNvSpPr/>
            <p:nvPr/>
          </p:nvSpPr>
          <p:spPr>
            <a:xfrm>
              <a:off x="5564529" y="2027087"/>
              <a:ext cx="76832" cy="96455"/>
            </a:xfrm>
            <a:custGeom>
              <a:avLst/>
              <a:gdLst/>
              <a:ahLst/>
              <a:cxnLst/>
              <a:rect l="0" t="0" r="0" b="0"/>
              <a:pathLst>
                <a:path w="76832" h="96455">
                  <a:moveTo>
                    <a:pt x="299" y="87559"/>
                  </a:moveTo>
                  <a:cubicBezTo>
                    <a:pt x="300" y="87559"/>
                    <a:pt x="9612" y="2900"/>
                    <a:pt x="73447" y="0"/>
                  </a:cubicBezTo>
                  <a:cubicBezTo>
                    <a:pt x="80790" y="8337"/>
                    <a:pt x="74138" y="17657"/>
                    <a:pt x="74138" y="17657"/>
                  </a:cubicBezTo>
                  <a:cubicBezTo>
                    <a:pt x="74138" y="17657"/>
                    <a:pt x="24912" y="23871"/>
                    <a:pt x="16682" y="95728"/>
                  </a:cubicBezTo>
                  <a:cubicBezTo>
                    <a:pt x="1630" y="99986"/>
                    <a:pt x="300" y="87559"/>
                    <a:pt x="299" y="87559"/>
                  </a:cubicBez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noFill/>
              <a:miter lim="800000"/>
            </a:ln>
          </p:spPr>
        </p:sp>
        <p:sp>
          <p:nvSpPr>
            <p:cNvPr id="3276" name="Freeform 3275"/>
            <p:cNvSpPr/>
            <p:nvPr/>
          </p:nvSpPr>
          <p:spPr>
            <a:xfrm>
              <a:off x="5654103" y="2267856"/>
              <a:ext cx="40529" cy="42758"/>
            </a:xfrm>
            <a:custGeom>
              <a:avLst/>
              <a:gdLst/>
              <a:ahLst/>
              <a:cxnLst/>
              <a:rect l="0" t="0" r="0" b="0"/>
              <a:pathLst>
                <a:path w="40529" h="42758">
                  <a:moveTo>
                    <a:pt x="-211" y="21169"/>
                  </a:moveTo>
                  <a:cubicBezTo>
                    <a:pt x="-211" y="9400"/>
                    <a:pt x="8877" y="-140"/>
                    <a:pt x="20088" y="-140"/>
                  </a:cubicBezTo>
                  <a:cubicBezTo>
                    <a:pt x="31300" y="-140"/>
                    <a:pt x="40388" y="9400"/>
                    <a:pt x="40388" y="21169"/>
                  </a:cubicBezTo>
                  <a:cubicBezTo>
                    <a:pt x="40388" y="32938"/>
                    <a:pt x="31300" y="42478"/>
                    <a:pt x="20088" y="42478"/>
                  </a:cubicBezTo>
                  <a:cubicBezTo>
                    <a:pt x="8877" y="42478"/>
                    <a:pt x="-211" y="32938"/>
                    <a:pt x="-211" y="21169"/>
                  </a:cubicBez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</p:grpSp>
      <p:grpSp>
        <p:nvGrpSpPr>
          <p:cNvPr id="3277" name="University"/>
          <p:cNvGrpSpPr/>
          <p:nvPr/>
        </p:nvGrpSpPr>
        <p:grpSpPr>
          <a:xfrm>
            <a:off x="2641940" y="3522645"/>
            <a:ext cx="809823" cy="484467"/>
            <a:chOff x="2864114" y="4012088"/>
            <a:chExt cx="790400" cy="484454"/>
          </a:xfrm>
        </p:grpSpPr>
        <p:sp>
          <p:nvSpPr>
            <p:cNvPr id="3278" name="Freeform 3277"/>
            <p:cNvSpPr/>
            <p:nvPr/>
          </p:nvSpPr>
          <p:spPr>
            <a:xfrm>
              <a:off x="2874377" y="4245527"/>
              <a:ext cx="772950" cy="34901"/>
            </a:xfrm>
            <a:custGeom>
              <a:avLst/>
              <a:gdLst/>
              <a:ahLst/>
              <a:cxnLst/>
              <a:rect l="0" t="0" r="0" b="0"/>
              <a:pathLst>
                <a:path w="772950" h="34901">
                  <a:moveTo>
                    <a:pt x="0" y="0"/>
                  </a:moveTo>
                  <a:lnTo>
                    <a:pt x="0" y="34901"/>
                  </a:lnTo>
                  <a:lnTo>
                    <a:pt x="772950" y="34901"/>
                  </a:lnTo>
                  <a:lnTo>
                    <a:pt x="77295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279" name="Freeform 3278"/>
            <p:cNvSpPr/>
            <p:nvPr/>
          </p:nvSpPr>
          <p:spPr>
            <a:xfrm>
              <a:off x="2885666" y="4012088"/>
              <a:ext cx="750375" cy="233018"/>
            </a:xfrm>
            <a:custGeom>
              <a:avLst/>
              <a:gdLst/>
              <a:ahLst/>
              <a:cxnLst/>
              <a:rect l="0" t="0" r="0" b="0"/>
              <a:pathLst>
                <a:path w="750375" h="233018">
                  <a:moveTo>
                    <a:pt x="0" y="0"/>
                  </a:moveTo>
                  <a:lnTo>
                    <a:pt x="0" y="233018"/>
                  </a:lnTo>
                  <a:lnTo>
                    <a:pt x="750375" y="233018"/>
                  </a:lnTo>
                  <a:lnTo>
                    <a:pt x="750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9A0"/>
            </a:solidFill>
            <a:ln w="7600" cap="flat">
              <a:noFill/>
              <a:miter lim="800000"/>
            </a:ln>
          </p:spPr>
        </p:sp>
        <p:sp>
          <p:nvSpPr>
            <p:cNvPr id="3280" name="Freeform 3279"/>
            <p:cNvSpPr/>
            <p:nvPr/>
          </p:nvSpPr>
          <p:spPr>
            <a:xfrm>
              <a:off x="2864114" y="4056266"/>
              <a:ext cx="790400" cy="17836"/>
            </a:xfrm>
            <a:custGeom>
              <a:avLst/>
              <a:gdLst/>
              <a:ahLst/>
              <a:cxnLst/>
              <a:rect l="0" t="0" r="0" b="0"/>
              <a:pathLst>
                <a:path w="790400" h="17836">
                  <a:moveTo>
                    <a:pt x="21556" y="17836"/>
                  </a:moveTo>
                  <a:cubicBezTo>
                    <a:pt x="23609" y="17836"/>
                    <a:pt x="771924" y="17836"/>
                    <a:pt x="771924" y="17836"/>
                  </a:cubicBezTo>
                  <a:lnTo>
                    <a:pt x="790400" y="0"/>
                  </a:lnTo>
                  <a:lnTo>
                    <a:pt x="0" y="0"/>
                  </a:lnTo>
                  <a:lnTo>
                    <a:pt x="21556" y="17836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281" name="Freeform 3280"/>
            <p:cNvSpPr/>
            <p:nvPr/>
          </p:nvSpPr>
          <p:spPr>
            <a:xfrm>
              <a:off x="2960517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2" name="Freeform 3281"/>
            <p:cNvSpPr/>
            <p:nvPr/>
          </p:nvSpPr>
          <p:spPr>
            <a:xfrm>
              <a:off x="3007346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3" name="Freeform 3282"/>
            <p:cNvSpPr/>
            <p:nvPr/>
          </p:nvSpPr>
          <p:spPr>
            <a:xfrm>
              <a:off x="3054811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4" name="Freeform 3283"/>
            <p:cNvSpPr/>
            <p:nvPr/>
          </p:nvSpPr>
          <p:spPr>
            <a:xfrm>
              <a:off x="3101751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5" name="Freeform 3284"/>
            <p:cNvSpPr/>
            <p:nvPr/>
          </p:nvSpPr>
          <p:spPr>
            <a:xfrm>
              <a:off x="3339301" y="408703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6" name="Freeform 3285"/>
            <p:cNvSpPr/>
            <p:nvPr/>
          </p:nvSpPr>
          <p:spPr>
            <a:xfrm>
              <a:off x="3387051" y="408703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7" name="Freeform 3286"/>
            <p:cNvSpPr/>
            <p:nvPr/>
          </p:nvSpPr>
          <p:spPr>
            <a:xfrm>
              <a:off x="3433806" y="408703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8" name="Freeform 3287"/>
            <p:cNvSpPr/>
            <p:nvPr/>
          </p:nvSpPr>
          <p:spPr>
            <a:xfrm>
              <a:off x="3481269" y="408703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89" name="Freeform 3288"/>
            <p:cNvSpPr/>
            <p:nvPr/>
          </p:nvSpPr>
          <p:spPr>
            <a:xfrm>
              <a:off x="3529240" y="408703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0" name="Freeform 3289"/>
            <p:cNvSpPr/>
            <p:nvPr/>
          </p:nvSpPr>
          <p:spPr>
            <a:xfrm>
              <a:off x="3576858" y="408703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1" name="Freeform 3290"/>
            <p:cNvSpPr/>
            <p:nvPr/>
          </p:nvSpPr>
          <p:spPr>
            <a:xfrm>
              <a:off x="2911504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2" name="Freeform 3291"/>
            <p:cNvSpPr/>
            <p:nvPr/>
          </p:nvSpPr>
          <p:spPr>
            <a:xfrm>
              <a:off x="2959248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3" name="Freeform 3292"/>
            <p:cNvSpPr/>
            <p:nvPr/>
          </p:nvSpPr>
          <p:spPr>
            <a:xfrm>
              <a:off x="3006460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4" name="Freeform 3293"/>
            <p:cNvSpPr/>
            <p:nvPr/>
          </p:nvSpPr>
          <p:spPr>
            <a:xfrm>
              <a:off x="3054116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5" name="Freeform 3294"/>
            <p:cNvSpPr/>
            <p:nvPr/>
          </p:nvSpPr>
          <p:spPr>
            <a:xfrm>
              <a:off x="3102272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6" name="Freeform 3295"/>
            <p:cNvSpPr/>
            <p:nvPr/>
          </p:nvSpPr>
          <p:spPr>
            <a:xfrm>
              <a:off x="2911850" y="4186691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7" name="Freeform 3296"/>
            <p:cNvSpPr/>
            <p:nvPr/>
          </p:nvSpPr>
          <p:spPr>
            <a:xfrm>
              <a:off x="2959596" y="4186691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8" name="Freeform 3297"/>
            <p:cNvSpPr/>
            <p:nvPr/>
          </p:nvSpPr>
          <p:spPr>
            <a:xfrm>
              <a:off x="3007422" y="4186691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299" name="Freeform 3298"/>
            <p:cNvSpPr/>
            <p:nvPr/>
          </p:nvSpPr>
          <p:spPr>
            <a:xfrm>
              <a:off x="3054871" y="4186691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0" name="Freeform 3299"/>
            <p:cNvSpPr/>
            <p:nvPr/>
          </p:nvSpPr>
          <p:spPr>
            <a:xfrm>
              <a:off x="3101796" y="4186691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1" name="Freeform 3300"/>
            <p:cNvSpPr/>
            <p:nvPr/>
          </p:nvSpPr>
          <p:spPr>
            <a:xfrm>
              <a:off x="3384150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2" name="Freeform 3301"/>
            <p:cNvSpPr/>
            <p:nvPr/>
          </p:nvSpPr>
          <p:spPr>
            <a:xfrm>
              <a:off x="3432926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3" name="Freeform 3302"/>
            <p:cNvSpPr/>
            <p:nvPr/>
          </p:nvSpPr>
          <p:spPr>
            <a:xfrm>
              <a:off x="3481370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4" name="Freeform 3303"/>
            <p:cNvSpPr/>
            <p:nvPr/>
          </p:nvSpPr>
          <p:spPr>
            <a:xfrm>
              <a:off x="3529639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5" name="Freeform 3304"/>
            <p:cNvSpPr/>
            <p:nvPr/>
          </p:nvSpPr>
          <p:spPr>
            <a:xfrm>
              <a:off x="3577383" y="4135864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6" name="Freeform 3305"/>
            <p:cNvSpPr/>
            <p:nvPr/>
          </p:nvSpPr>
          <p:spPr>
            <a:xfrm>
              <a:off x="3385564" y="4186416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7" name="Freeform 3306"/>
            <p:cNvSpPr/>
            <p:nvPr/>
          </p:nvSpPr>
          <p:spPr>
            <a:xfrm>
              <a:off x="3433305" y="4186416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8" name="Freeform 3307"/>
            <p:cNvSpPr/>
            <p:nvPr/>
          </p:nvSpPr>
          <p:spPr>
            <a:xfrm>
              <a:off x="3481751" y="4186416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09" name="Freeform 3308"/>
            <p:cNvSpPr/>
            <p:nvPr/>
          </p:nvSpPr>
          <p:spPr>
            <a:xfrm>
              <a:off x="3530017" y="4186416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10" name="Freeform 3309"/>
            <p:cNvSpPr/>
            <p:nvPr/>
          </p:nvSpPr>
          <p:spPr>
            <a:xfrm>
              <a:off x="3578786" y="4186416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11" name="Freeform 3310"/>
            <p:cNvSpPr/>
            <p:nvPr/>
          </p:nvSpPr>
          <p:spPr>
            <a:xfrm>
              <a:off x="2874377" y="4245527"/>
              <a:ext cx="772950" cy="34901"/>
            </a:xfrm>
            <a:custGeom>
              <a:avLst/>
              <a:gdLst/>
              <a:ahLst/>
              <a:cxnLst/>
              <a:rect l="0" t="0" r="0" b="0"/>
              <a:pathLst>
                <a:path w="772950" h="34901">
                  <a:moveTo>
                    <a:pt x="0" y="0"/>
                  </a:moveTo>
                  <a:lnTo>
                    <a:pt x="0" y="34901"/>
                  </a:lnTo>
                  <a:lnTo>
                    <a:pt x="772950" y="34901"/>
                  </a:lnTo>
                  <a:lnTo>
                    <a:pt x="7729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312" name="Freeform 3311"/>
            <p:cNvSpPr/>
            <p:nvPr/>
          </p:nvSpPr>
          <p:spPr>
            <a:xfrm>
              <a:off x="2905170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3" name="Freeform 3312"/>
            <p:cNvSpPr/>
            <p:nvPr/>
          </p:nvSpPr>
          <p:spPr>
            <a:xfrm>
              <a:off x="2940412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4" name="Freeform 3313"/>
            <p:cNvSpPr/>
            <p:nvPr/>
          </p:nvSpPr>
          <p:spPr>
            <a:xfrm>
              <a:off x="2975657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5" name="Freeform 3314"/>
            <p:cNvSpPr/>
            <p:nvPr/>
          </p:nvSpPr>
          <p:spPr>
            <a:xfrm>
              <a:off x="3010898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6" name="Freeform 3315"/>
            <p:cNvSpPr/>
            <p:nvPr/>
          </p:nvSpPr>
          <p:spPr>
            <a:xfrm>
              <a:off x="3046145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7" name="Freeform 3316"/>
            <p:cNvSpPr/>
            <p:nvPr/>
          </p:nvSpPr>
          <p:spPr>
            <a:xfrm>
              <a:off x="3081386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8" name="Freeform 3317"/>
            <p:cNvSpPr/>
            <p:nvPr/>
          </p:nvSpPr>
          <p:spPr>
            <a:xfrm>
              <a:off x="3116657" y="4247581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19" name="Freeform 3318"/>
            <p:cNvSpPr/>
            <p:nvPr/>
          </p:nvSpPr>
          <p:spPr>
            <a:xfrm>
              <a:off x="3406612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0" name="Freeform 3319"/>
            <p:cNvSpPr/>
            <p:nvPr/>
          </p:nvSpPr>
          <p:spPr>
            <a:xfrm>
              <a:off x="3441853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1" name="Freeform 3320"/>
            <p:cNvSpPr/>
            <p:nvPr/>
          </p:nvSpPr>
          <p:spPr>
            <a:xfrm>
              <a:off x="3477097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2" name="Freeform 3321"/>
            <p:cNvSpPr/>
            <p:nvPr/>
          </p:nvSpPr>
          <p:spPr>
            <a:xfrm>
              <a:off x="3512337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3" name="Freeform 3322"/>
            <p:cNvSpPr/>
            <p:nvPr/>
          </p:nvSpPr>
          <p:spPr>
            <a:xfrm>
              <a:off x="3547582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4" name="Freeform 3323"/>
            <p:cNvSpPr/>
            <p:nvPr/>
          </p:nvSpPr>
          <p:spPr>
            <a:xfrm>
              <a:off x="3582829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5" name="Freeform 3324"/>
            <p:cNvSpPr/>
            <p:nvPr/>
          </p:nvSpPr>
          <p:spPr>
            <a:xfrm>
              <a:off x="3618101" y="4247827"/>
              <a:ext cx="0" cy="32848"/>
            </a:xfrm>
            <a:custGeom>
              <a:avLst/>
              <a:gdLst/>
              <a:ahLst/>
              <a:cxnLst/>
              <a:rect l="0" t="0" r="0" b="0"/>
              <a:pathLst>
                <a:path h="32848" fill="none">
                  <a:moveTo>
                    <a:pt x="0" y="0"/>
                  </a:moveTo>
                  <a:lnTo>
                    <a:pt x="0" y="32848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26" name="Freeform 3325"/>
            <p:cNvSpPr/>
            <p:nvPr/>
          </p:nvSpPr>
          <p:spPr>
            <a:xfrm>
              <a:off x="3133055" y="4276324"/>
              <a:ext cx="252518" cy="14371"/>
            </a:xfrm>
            <a:custGeom>
              <a:avLst/>
              <a:gdLst/>
              <a:ahLst/>
              <a:cxnLst/>
              <a:rect l="0" t="0" r="0" b="0"/>
              <a:pathLst>
                <a:path w="252518" h="14371">
                  <a:moveTo>
                    <a:pt x="0" y="0"/>
                  </a:moveTo>
                  <a:lnTo>
                    <a:pt x="0" y="14371"/>
                  </a:lnTo>
                  <a:lnTo>
                    <a:pt x="252518" y="14371"/>
                  </a:lnTo>
                  <a:lnTo>
                    <a:pt x="252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327" name="Freeform 3326"/>
            <p:cNvSpPr/>
            <p:nvPr/>
          </p:nvSpPr>
          <p:spPr>
            <a:xfrm>
              <a:off x="3146397" y="4262080"/>
              <a:ext cx="227882" cy="14243"/>
            </a:xfrm>
            <a:custGeom>
              <a:avLst/>
              <a:gdLst/>
              <a:ahLst/>
              <a:cxnLst/>
              <a:rect l="0" t="0" r="0" b="0"/>
              <a:pathLst>
                <a:path w="227882" h="14243">
                  <a:moveTo>
                    <a:pt x="0" y="0"/>
                  </a:moveTo>
                  <a:lnTo>
                    <a:pt x="0" y="14243"/>
                  </a:lnTo>
                  <a:lnTo>
                    <a:pt x="227882" y="14243"/>
                  </a:lnTo>
                  <a:lnTo>
                    <a:pt x="2278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328" name="Freeform 3327"/>
            <p:cNvSpPr/>
            <p:nvPr/>
          </p:nvSpPr>
          <p:spPr>
            <a:xfrm>
              <a:off x="3159741" y="4245527"/>
              <a:ext cx="201193" cy="16424"/>
            </a:xfrm>
            <a:custGeom>
              <a:avLst/>
              <a:gdLst/>
              <a:ahLst/>
              <a:cxnLst/>
              <a:rect l="0" t="0" r="0" b="0"/>
              <a:pathLst>
                <a:path w="201193" h="16424">
                  <a:moveTo>
                    <a:pt x="0" y="0"/>
                  </a:moveTo>
                  <a:lnTo>
                    <a:pt x="0" y="16424"/>
                  </a:lnTo>
                  <a:lnTo>
                    <a:pt x="201193" y="16424"/>
                  </a:lnTo>
                  <a:lnTo>
                    <a:pt x="2011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329" name="Freeform 3328"/>
            <p:cNvSpPr/>
            <p:nvPr/>
          </p:nvSpPr>
          <p:spPr>
            <a:xfrm>
              <a:off x="3191127" y="4162536"/>
              <a:ext cx="140638" cy="82482"/>
            </a:xfrm>
            <a:custGeom>
              <a:avLst/>
              <a:gdLst/>
              <a:ahLst/>
              <a:cxnLst/>
              <a:rect l="0" t="0" r="0" b="0"/>
              <a:pathLst>
                <a:path w="140638" h="82482">
                  <a:moveTo>
                    <a:pt x="0" y="0"/>
                  </a:moveTo>
                  <a:lnTo>
                    <a:pt x="0" y="82482"/>
                  </a:lnTo>
                  <a:lnTo>
                    <a:pt x="140638" y="82482"/>
                  </a:lnTo>
                  <a:lnTo>
                    <a:pt x="14063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0" name="Freeform 3329"/>
            <p:cNvSpPr/>
            <p:nvPr/>
          </p:nvSpPr>
          <p:spPr>
            <a:xfrm>
              <a:off x="3204906" y="4172650"/>
              <a:ext cx="18477" cy="28742"/>
            </a:xfrm>
            <a:custGeom>
              <a:avLst/>
              <a:gdLst/>
              <a:ahLst/>
              <a:cxnLst/>
              <a:rect l="0" t="0" r="0" b="0"/>
              <a:pathLst>
                <a:path w="18477" h="28742">
                  <a:moveTo>
                    <a:pt x="0" y="0"/>
                  </a:moveTo>
                  <a:lnTo>
                    <a:pt x="0" y="28742"/>
                  </a:lnTo>
                  <a:lnTo>
                    <a:pt x="18477" y="28742"/>
                  </a:lnTo>
                  <a:lnTo>
                    <a:pt x="1847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1" name="Freeform 3330"/>
            <p:cNvSpPr/>
            <p:nvPr/>
          </p:nvSpPr>
          <p:spPr>
            <a:xfrm>
              <a:off x="3150323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2" name="Freeform 3331"/>
            <p:cNvSpPr/>
            <p:nvPr/>
          </p:nvSpPr>
          <p:spPr>
            <a:xfrm>
              <a:off x="3196967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3" name="Freeform 3332"/>
            <p:cNvSpPr/>
            <p:nvPr/>
          </p:nvSpPr>
          <p:spPr>
            <a:xfrm>
              <a:off x="3243436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4" name="Freeform 3333"/>
            <p:cNvSpPr/>
            <p:nvPr/>
          </p:nvSpPr>
          <p:spPr>
            <a:xfrm>
              <a:off x="3292230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5" name="Freeform 3334"/>
            <p:cNvSpPr/>
            <p:nvPr/>
          </p:nvSpPr>
          <p:spPr>
            <a:xfrm>
              <a:off x="3230096" y="4172650"/>
              <a:ext cx="18477" cy="28742"/>
            </a:xfrm>
            <a:custGeom>
              <a:avLst/>
              <a:gdLst/>
              <a:ahLst/>
              <a:cxnLst/>
              <a:rect l="0" t="0" r="0" b="0"/>
              <a:pathLst>
                <a:path w="18477" h="28742">
                  <a:moveTo>
                    <a:pt x="0" y="0"/>
                  </a:moveTo>
                  <a:lnTo>
                    <a:pt x="0" y="28742"/>
                  </a:lnTo>
                  <a:lnTo>
                    <a:pt x="18477" y="28742"/>
                  </a:lnTo>
                  <a:lnTo>
                    <a:pt x="1847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6" name="Freeform 3335"/>
            <p:cNvSpPr/>
            <p:nvPr/>
          </p:nvSpPr>
          <p:spPr>
            <a:xfrm>
              <a:off x="3274290" y="4172650"/>
              <a:ext cx="18477" cy="28742"/>
            </a:xfrm>
            <a:custGeom>
              <a:avLst/>
              <a:gdLst/>
              <a:ahLst/>
              <a:cxnLst/>
              <a:rect l="0" t="0" r="0" b="0"/>
              <a:pathLst>
                <a:path w="18477" h="28742">
                  <a:moveTo>
                    <a:pt x="0" y="0"/>
                  </a:moveTo>
                  <a:lnTo>
                    <a:pt x="0" y="28742"/>
                  </a:lnTo>
                  <a:lnTo>
                    <a:pt x="18477" y="28742"/>
                  </a:lnTo>
                  <a:lnTo>
                    <a:pt x="1847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7" name="Freeform 3336"/>
            <p:cNvSpPr/>
            <p:nvPr/>
          </p:nvSpPr>
          <p:spPr>
            <a:xfrm>
              <a:off x="3301061" y="4172650"/>
              <a:ext cx="18477" cy="28742"/>
            </a:xfrm>
            <a:custGeom>
              <a:avLst/>
              <a:gdLst/>
              <a:ahLst/>
              <a:cxnLst/>
              <a:rect l="0" t="0" r="0" b="0"/>
              <a:pathLst>
                <a:path w="18477" h="28742">
                  <a:moveTo>
                    <a:pt x="0" y="0"/>
                  </a:moveTo>
                  <a:lnTo>
                    <a:pt x="0" y="28742"/>
                  </a:lnTo>
                  <a:lnTo>
                    <a:pt x="18477" y="28742"/>
                  </a:lnTo>
                  <a:lnTo>
                    <a:pt x="1847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sp>
          <p:nvSpPr>
            <p:cNvPr id="3338" name="Freeform 3337"/>
            <p:cNvSpPr/>
            <p:nvPr/>
          </p:nvSpPr>
          <p:spPr>
            <a:xfrm>
              <a:off x="3261363" y="4164433"/>
              <a:ext cx="0" cy="81094"/>
            </a:xfrm>
            <a:custGeom>
              <a:avLst/>
              <a:gdLst/>
              <a:ahLst/>
              <a:cxnLst/>
              <a:rect l="0" t="0" r="0" b="0"/>
              <a:pathLst>
                <a:path h="81094" fill="none">
                  <a:moveTo>
                    <a:pt x="0" y="0"/>
                  </a:moveTo>
                  <a:lnTo>
                    <a:pt x="0" y="81094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39" name="Freeform 3338"/>
            <p:cNvSpPr/>
            <p:nvPr/>
          </p:nvSpPr>
          <p:spPr>
            <a:xfrm>
              <a:off x="3252126" y="4216782"/>
              <a:ext cx="0" cy="14371"/>
            </a:xfrm>
            <a:custGeom>
              <a:avLst/>
              <a:gdLst/>
              <a:ahLst/>
              <a:cxnLst/>
              <a:rect l="0" t="0" r="0" b="0"/>
              <a:pathLst>
                <a:path h="14371" fill="none">
                  <a:moveTo>
                    <a:pt x="0" y="0"/>
                  </a:moveTo>
                  <a:lnTo>
                    <a:pt x="0" y="14371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40" name="Freeform 3339"/>
            <p:cNvSpPr/>
            <p:nvPr/>
          </p:nvSpPr>
          <p:spPr>
            <a:xfrm>
              <a:off x="3270605" y="4216782"/>
              <a:ext cx="0" cy="14371"/>
            </a:xfrm>
            <a:custGeom>
              <a:avLst/>
              <a:gdLst/>
              <a:ahLst/>
              <a:cxnLst/>
              <a:rect l="0" t="0" r="0" b="0"/>
              <a:pathLst>
                <a:path h="14371" fill="none">
                  <a:moveTo>
                    <a:pt x="0" y="0"/>
                  </a:moveTo>
                  <a:lnTo>
                    <a:pt x="0" y="14371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341" name="Freeform 3340"/>
            <p:cNvSpPr/>
            <p:nvPr/>
          </p:nvSpPr>
          <p:spPr>
            <a:xfrm>
              <a:off x="2912773" y="4087318"/>
              <a:ext cx="29812" cy="34590"/>
            </a:xfrm>
            <a:custGeom>
              <a:avLst/>
              <a:gdLst/>
              <a:ahLst/>
              <a:cxnLst/>
              <a:rect l="0" t="0" r="0" b="0"/>
              <a:pathLst>
                <a:path w="29812" h="34590">
                  <a:moveTo>
                    <a:pt x="0" y="0"/>
                  </a:moveTo>
                  <a:lnTo>
                    <a:pt x="0" y="34590"/>
                  </a:lnTo>
                  <a:lnTo>
                    <a:pt x="29812" y="34590"/>
                  </a:lnTo>
                  <a:lnTo>
                    <a:pt x="2981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FE4F0"/>
                </a:gs>
                <a:gs pos="50000">
                  <a:srgbClr val="EDF0F7"/>
                </a:gs>
                <a:gs pos="100000">
                  <a:srgbClr val="DFE4F0"/>
                </a:gs>
              </a:gsLst>
              <a:lin ang="5400000" scaled="0"/>
            </a:gradFill>
            <a:ln w="7600" cap="flat">
              <a:solidFill>
                <a:srgbClr val="3B608D"/>
              </a:solidFill>
              <a:miter lim="800000"/>
            </a:ln>
          </p:spPr>
        </p:sp>
        <p:pic>
          <p:nvPicPr>
            <p:cNvPr id="3342" name="Picture 33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172" y="4024397"/>
              <a:ext cx="325432" cy="25663"/>
            </a:xfrm>
            <a:prstGeom prst="rect">
              <a:avLst/>
            </a:prstGeom>
          </p:spPr>
        </p:pic>
        <p:sp>
          <p:nvSpPr>
            <p:cNvPr id="3343" name="Freeform 3342"/>
            <p:cNvSpPr/>
            <p:nvPr/>
          </p:nvSpPr>
          <p:spPr>
            <a:xfrm>
              <a:off x="2886635" y="4049028"/>
              <a:ext cx="750368" cy="0"/>
            </a:xfrm>
            <a:custGeom>
              <a:avLst/>
              <a:gdLst/>
              <a:ahLst/>
              <a:cxnLst/>
              <a:rect l="0" t="0" r="0" b="0"/>
              <a:pathLst>
                <a:path w="750368" fill="none">
                  <a:moveTo>
                    <a:pt x="0" y="0"/>
                  </a:moveTo>
                  <a:lnTo>
                    <a:pt x="750368" y="0"/>
                  </a:lnTo>
                </a:path>
              </a:pathLst>
            </a:custGeom>
            <a:gradFill>
              <a:gsLst>
                <a:gs pos="0">
                  <a:srgbClr val="DCE6F2"/>
                </a:gs>
                <a:gs pos="50000">
                  <a:srgbClr val="B9CDE5"/>
                </a:gs>
                <a:gs pos="100000">
                  <a:srgbClr val="95B3D7"/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5883" name="Text 5883"/>
            <p:cNvSpPr txBox="1"/>
            <p:nvPr/>
          </p:nvSpPr>
          <p:spPr>
            <a:xfrm>
              <a:off x="2944299" y="4385605"/>
              <a:ext cx="683924" cy="110937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1200" b="1" dirty="0" smtClean="0">
                  <a:solidFill>
                    <a:schemeClr val="bg1"/>
                  </a:solidFill>
                  <a:latin typeface="Arial Narrow"/>
                </a:rPr>
                <a:t>University</a:t>
              </a:r>
              <a:endParaRPr lang="en-US" sz="1200" b="1" dirty="0" smtClean="0">
                <a:solidFill>
                  <a:schemeClr val="bg1"/>
                </a:solidFill>
                <a:latin typeface="Arial Narrow"/>
              </a:endParaRP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Narrow"/>
                </a:rPr>
                <a:t>Research</a:t>
              </a:r>
              <a:endParaRPr lang="en-US" sz="1200" b="1" dirty="0" smtClean="0">
                <a:solidFill>
                  <a:schemeClr val="bg1"/>
                </a:solidFill>
                <a:latin typeface="Arial Narrow"/>
              </a:endParaRP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Narrow"/>
                </a:rPr>
                <a:t>Education</a:t>
              </a:r>
              <a:endParaRPr sz="1200" b="1" dirty="0">
                <a:solidFill>
                  <a:schemeClr val="bg1"/>
                </a:solidFill>
                <a:latin typeface="Arial Narrow"/>
              </a:endParaRPr>
            </a:p>
          </p:txBody>
        </p:sp>
      </p:grpSp>
      <p:grpSp>
        <p:nvGrpSpPr>
          <p:cNvPr id="3344" name="Branch Office"/>
          <p:cNvGrpSpPr/>
          <p:nvPr/>
        </p:nvGrpSpPr>
        <p:grpSpPr>
          <a:xfrm>
            <a:off x="4867786" y="5025303"/>
            <a:ext cx="472692" cy="683311"/>
            <a:chOff x="5062989" y="5102221"/>
            <a:chExt cx="315950" cy="662129"/>
          </a:xfrm>
        </p:grpSpPr>
        <p:sp>
          <p:nvSpPr>
            <p:cNvPr id="3345" name="Freeform 3344"/>
            <p:cNvSpPr/>
            <p:nvPr/>
          </p:nvSpPr>
          <p:spPr>
            <a:xfrm>
              <a:off x="5062794" y="5101641"/>
              <a:ext cx="315950" cy="74709"/>
            </a:xfrm>
            <a:custGeom>
              <a:avLst/>
              <a:gdLst/>
              <a:ahLst/>
              <a:cxnLst/>
              <a:rect l="0" t="0" r="0" b="0"/>
              <a:pathLst>
                <a:path w="315950" h="74709">
                  <a:moveTo>
                    <a:pt x="942" y="73825"/>
                  </a:moveTo>
                  <a:lnTo>
                    <a:pt x="90632" y="0"/>
                  </a:lnTo>
                  <a:lnTo>
                    <a:pt x="316728" y="0"/>
                  </a:lnTo>
                  <a:lnTo>
                    <a:pt x="226040" y="74709"/>
                  </a:lnTo>
                  <a:lnTo>
                    <a:pt x="942" y="73825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8296C8"/>
                </a:gs>
              </a:gsLst>
              <a:lin ang="2700000" scaled="0"/>
            </a:gradFill>
            <a:ln w="5700" cap="flat">
              <a:noFill/>
              <a:miter lim="800000"/>
            </a:ln>
          </p:spPr>
        </p:sp>
        <p:sp>
          <p:nvSpPr>
            <p:cNvPr id="3346" name="Freeform 3345"/>
            <p:cNvSpPr/>
            <p:nvPr/>
          </p:nvSpPr>
          <p:spPr>
            <a:xfrm>
              <a:off x="5284115" y="5101642"/>
              <a:ext cx="94941" cy="662129"/>
            </a:xfrm>
            <a:custGeom>
              <a:avLst/>
              <a:gdLst/>
              <a:ahLst/>
              <a:cxnLst/>
              <a:rect l="0" t="0" r="0" b="0"/>
              <a:pathLst>
                <a:path w="94941" h="662129">
                  <a:moveTo>
                    <a:pt x="0" y="76353"/>
                  </a:moveTo>
                  <a:lnTo>
                    <a:pt x="94941" y="0"/>
                  </a:lnTo>
                  <a:lnTo>
                    <a:pt x="94941" y="580274"/>
                  </a:lnTo>
                  <a:lnTo>
                    <a:pt x="0" y="662129"/>
                  </a:lnTo>
                  <a:lnTo>
                    <a:pt x="0" y="76353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347" name="Freeform 3346"/>
            <p:cNvSpPr/>
            <p:nvPr/>
          </p:nvSpPr>
          <p:spPr>
            <a:xfrm>
              <a:off x="5062857" y="5175216"/>
              <a:ext cx="224122" cy="588885"/>
            </a:xfrm>
            <a:custGeom>
              <a:avLst/>
              <a:gdLst/>
              <a:ahLst/>
              <a:cxnLst/>
              <a:rect l="0" t="0" r="0" b="0"/>
              <a:pathLst>
                <a:path w="224122" h="588885">
                  <a:moveTo>
                    <a:pt x="0" y="588885"/>
                  </a:moveTo>
                  <a:lnTo>
                    <a:pt x="224122" y="588885"/>
                  </a:lnTo>
                  <a:lnTo>
                    <a:pt x="224122" y="0"/>
                  </a:lnTo>
                  <a:lnTo>
                    <a:pt x="0" y="0"/>
                  </a:lnTo>
                  <a:lnTo>
                    <a:pt x="0" y="588885"/>
                  </a:lnTo>
                  <a:close/>
                </a:path>
              </a:pathLst>
            </a:custGeom>
            <a:solidFill>
              <a:srgbClr val="5C69A0"/>
            </a:solidFill>
            <a:ln w="5700" cap="flat">
              <a:noFill/>
              <a:miter lim="800000"/>
            </a:ln>
          </p:spPr>
        </p:sp>
        <p:sp>
          <p:nvSpPr>
            <p:cNvPr id="3348" name="Freeform 3347"/>
            <p:cNvSpPr/>
            <p:nvPr/>
          </p:nvSpPr>
          <p:spPr>
            <a:xfrm>
              <a:off x="5081965" y="5243342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49" name="Freeform 3348"/>
            <p:cNvSpPr/>
            <p:nvPr/>
          </p:nvSpPr>
          <p:spPr>
            <a:xfrm>
              <a:off x="5086760" y="5212636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50" name="Freeform 3349"/>
            <p:cNvSpPr/>
            <p:nvPr/>
          </p:nvSpPr>
          <p:spPr>
            <a:xfrm>
              <a:off x="5131882" y="5243772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51" name="Freeform 3350"/>
            <p:cNvSpPr/>
            <p:nvPr/>
          </p:nvSpPr>
          <p:spPr>
            <a:xfrm>
              <a:off x="5137716" y="5213066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52" name="Freeform 3351"/>
            <p:cNvSpPr/>
            <p:nvPr/>
          </p:nvSpPr>
          <p:spPr>
            <a:xfrm>
              <a:off x="5185533" y="5243354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53" name="Freeform 3352"/>
            <p:cNvSpPr/>
            <p:nvPr/>
          </p:nvSpPr>
          <p:spPr>
            <a:xfrm>
              <a:off x="5191884" y="5212648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54" name="Freeform 3353"/>
            <p:cNvSpPr/>
            <p:nvPr/>
          </p:nvSpPr>
          <p:spPr>
            <a:xfrm>
              <a:off x="5238044" y="5243783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55" name="Freeform 3354"/>
            <p:cNvSpPr/>
            <p:nvPr/>
          </p:nvSpPr>
          <p:spPr>
            <a:xfrm>
              <a:off x="5245953" y="5213077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56" name="Freeform 3355"/>
            <p:cNvSpPr/>
            <p:nvPr/>
          </p:nvSpPr>
          <p:spPr>
            <a:xfrm>
              <a:off x="5082333" y="5293378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57" name="Freeform 3356"/>
            <p:cNvSpPr/>
            <p:nvPr/>
          </p:nvSpPr>
          <p:spPr>
            <a:xfrm>
              <a:off x="5087127" y="5262673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58" name="Freeform 3357"/>
            <p:cNvSpPr/>
            <p:nvPr/>
          </p:nvSpPr>
          <p:spPr>
            <a:xfrm>
              <a:off x="5132249" y="5293808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59" name="Freeform 3358"/>
            <p:cNvSpPr/>
            <p:nvPr/>
          </p:nvSpPr>
          <p:spPr>
            <a:xfrm>
              <a:off x="5138084" y="5263102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60" name="Freeform 3359"/>
            <p:cNvSpPr/>
            <p:nvPr/>
          </p:nvSpPr>
          <p:spPr>
            <a:xfrm>
              <a:off x="5185901" y="5293390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61" name="Freeform 3360"/>
            <p:cNvSpPr/>
            <p:nvPr/>
          </p:nvSpPr>
          <p:spPr>
            <a:xfrm>
              <a:off x="5192251" y="5262684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62" name="Freeform 3361"/>
            <p:cNvSpPr/>
            <p:nvPr/>
          </p:nvSpPr>
          <p:spPr>
            <a:xfrm>
              <a:off x="5238412" y="5293819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63" name="Freeform 3362"/>
            <p:cNvSpPr/>
            <p:nvPr/>
          </p:nvSpPr>
          <p:spPr>
            <a:xfrm>
              <a:off x="5246321" y="5263114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64" name="Freeform 3363"/>
            <p:cNvSpPr/>
            <p:nvPr/>
          </p:nvSpPr>
          <p:spPr>
            <a:xfrm>
              <a:off x="5082333" y="5344904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65" name="Freeform 3364"/>
            <p:cNvSpPr/>
            <p:nvPr/>
          </p:nvSpPr>
          <p:spPr>
            <a:xfrm>
              <a:off x="5087127" y="5314198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66" name="Freeform 3365"/>
            <p:cNvSpPr/>
            <p:nvPr/>
          </p:nvSpPr>
          <p:spPr>
            <a:xfrm>
              <a:off x="5132249" y="5345334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67" name="Freeform 3366"/>
            <p:cNvSpPr/>
            <p:nvPr/>
          </p:nvSpPr>
          <p:spPr>
            <a:xfrm>
              <a:off x="5138084" y="5314627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68" name="Freeform 3367"/>
            <p:cNvSpPr/>
            <p:nvPr/>
          </p:nvSpPr>
          <p:spPr>
            <a:xfrm>
              <a:off x="5185901" y="5344916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69" name="Freeform 3368"/>
            <p:cNvSpPr/>
            <p:nvPr/>
          </p:nvSpPr>
          <p:spPr>
            <a:xfrm>
              <a:off x="5192251" y="5314210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70" name="Freeform 3369"/>
            <p:cNvSpPr/>
            <p:nvPr/>
          </p:nvSpPr>
          <p:spPr>
            <a:xfrm>
              <a:off x="5238412" y="5345346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71" name="Freeform 3370"/>
            <p:cNvSpPr/>
            <p:nvPr/>
          </p:nvSpPr>
          <p:spPr>
            <a:xfrm>
              <a:off x="5246321" y="5314640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72" name="Freeform 3371"/>
            <p:cNvSpPr/>
            <p:nvPr/>
          </p:nvSpPr>
          <p:spPr>
            <a:xfrm>
              <a:off x="5081965" y="5396393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73" name="Freeform 3372"/>
            <p:cNvSpPr/>
            <p:nvPr/>
          </p:nvSpPr>
          <p:spPr>
            <a:xfrm>
              <a:off x="5086760" y="5365687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74" name="Freeform 3373"/>
            <p:cNvSpPr/>
            <p:nvPr/>
          </p:nvSpPr>
          <p:spPr>
            <a:xfrm>
              <a:off x="5131882" y="5396823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75" name="Freeform 3374"/>
            <p:cNvSpPr/>
            <p:nvPr/>
          </p:nvSpPr>
          <p:spPr>
            <a:xfrm>
              <a:off x="5137716" y="5366117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76" name="Freeform 3375"/>
            <p:cNvSpPr/>
            <p:nvPr/>
          </p:nvSpPr>
          <p:spPr>
            <a:xfrm>
              <a:off x="5185533" y="5396405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77" name="Freeform 3376"/>
            <p:cNvSpPr/>
            <p:nvPr/>
          </p:nvSpPr>
          <p:spPr>
            <a:xfrm>
              <a:off x="5191884" y="5365699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78" name="Freeform 3377"/>
            <p:cNvSpPr/>
            <p:nvPr/>
          </p:nvSpPr>
          <p:spPr>
            <a:xfrm>
              <a:off x="5238044" y="5396835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79" name="Freeform 3378"/>
            <p:cNvSpPr/>
            <p:nvPr/>
          </p:nvSpPr>
          <p:spPr>
            <a:xfrm>
              <a:off x="5245953" y="5366129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80" name="Freeform 3379"/>
            <p:cNvSpPr/>
            <p:nvPr/>
          </p:nvSpPr>
          <p:spPr>
            <a:xfrm>
              <a:off x="5080776" y="5443544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81" name="Freeform 3380"/>
            <p:cNvSpPr/>
            <p:nvPr/>
          </p:nvSpPr>
          <p:spPr>
            <a:xfrm>
              <a:off x="5085571" y="5412838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82" name="Freeform 3381"/>
            <p:cNvSpPr/>
            <p:nvPr/>
          </p:nvSpPr>
          <p:spPr>
            <a:xfrm>
              <a:off x="5130693" y="5443973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83" name="Freeform 3382"/>
            <p:cNvSpPr/>
            <p:nvPr/>
          </p:nvSpPr>
          <p:spPr>
            <a:xfrm>
              <a:off x="5136528" y="5413267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84" name="Freeform 3383"/>
            <p:cNvSpPr/>
            <p:nvPr/>
          </p:nvSpPr>
          <p:spPr>
            <a:xfrm>
              <a:off x="5184344" y="5443556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85" name="Freeform 3384"/>
            <p:cNvSpPr/>
            <p:nvPr/>
          </p:nvSpPr>
          <p:spPr>
            <a:xfrm>
              <a:off x="5190696" y="5412850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86" name="Freeform 3385"/>
            <p:cNvSpPr/>
            <p:nvPr/>
          </p:nvSpPr>
          <p:spPr>
            <a:xfrm>
              <a:off x="5236855" y="5443984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87" name="Freeform 3386"/>
            <p:cNvSpPr/>
            <p:nvPr/>
          </p:nvSpPr>
          <p:spPr>
            <a:xfrm>
              <a:off x="5244765" y="5413279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88" name="Freeform 3387"/>
            <p:cNvSpPr/>
            <p:nvPr/>
          </p:nvSpPr>
          <p:spPr>
            <a:xfrm>
              <a:off x="5081144" y="5493580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89" name="Freeform 3388"/>
            <p:cNvSpPr/>
            <p:nvPr/>
          </p:nvSpPr>
          <p:spPr>
            <a:xfrm>
              <a:off x="5085938" y="5462874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90" name="Freeform 3389"/>
            <p:cNvSpPr/>
            <p:nvPr/>
          </p:nvSpPr>
          <p:spPr>
            <a:xfrm>
              <a:off x="5131060" y="5494009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91" name="Freeform 3390"/>
            <p:cNvSpPr/>
            <p:nvPr/>
          </p:nvSpPr>
          <p:spPr>
            <a:xfrm>
              <a:off x="5136895" y="5463303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92" name="Freeform 3391"/>
            <p:cNvSpPr/>
            <p:nvPr/>
          </p:nvSpPr>
          <p:spPr>
            <a:xfrm>
              <a:off x="5184712" y="5493592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93" name="Freeform 3392"/>
            <p:cNvSpPr/>
            <p:nvPr/>
          </p:nvSpPr>
          <p:spPr>
            <a:xfrm>
              <a:off x="5191063" y="5462886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94" name="Freeform 3393"/>
            <p:cNvSpPr/>
            <p:nvPr/>
          </p:nvSpPr>
          <p:spPr>
            <a:xfrm>
              <a:off x="5237223" y="5494021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95" name="Freeform 3394"/>
            <p:cNvSpPr/>
            <p:nvPr/>
          </p:nvSpPr>
          <p:spPr>
            <a:xfrm>
              <a:off x="5245132" y="5463315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96" name="Freeform 3395"/>
            <p:cNvSpPr/>
            <p:nvPr/>
          </p:nvSpPr>
          <p:spPr>
            <a:xfrm>
              <a:off x="5081144" y="5545106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97" name="Freeform 3396"/>
            <p:cNvSpPr/>
            <p:nvPr/>
          </p:nvSpPr>
          <p:spPr>
            <a:xfrm>
              <a:off x="5085938" y="5514400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398" name="Freeform 3397"/>
            <p:cNvSpPr/>
            <p:nvPr/>
          </p:nvSpPr>
          <p:spPr>
            <a:xfrm>
              <a:off x="5131060" y="5545535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399" name="Freeform 3398"/>
            <p:cNvSpPr/>
            <p:nvPr/>
          </p:nvSpPr>
          <p:spPr>
            <a:xfrm>
              <a:off x="5136895" y="5514830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400" name="Freeform 3399"/>
            <p:cNvSpPr/>
            <p:nvPr/>
          </p:nvSpPr>
          <p:spPr>
            <a:xfrm>
              <a:off x="5184712" y="5545118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401" name="Freeform 3400"/>
            <p:cNvSpPr/>
            <p:nvPr/>
          </p:nvSpPr>
          <p:spPr>
            <a:xfrm>
              <a:off x="5191063" y="5514411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402" name="Freeform 3401"/>
            <p:cNvSpPr/>
            <p:nvPr/>
          </p:nvSpPr>
          <p:spPr>
            <a:xfrm>
              <a:off x="5237223" y="5545547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403" name="Freeform 3402"/>
            <p:cNvSpPr/>
            <p:nvPr/>
          </p:nvSpPr>
          <p:spPr>
            <a:xfrm>
              <a:off x="5245132" y="5514841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404" name="Freeform 3403"/>
            <p:cNvSpPr/>
            <p:nvPr/>
          </p:nvSpPr>
          <p:spPr>
            <a:xfrm>
              <a:off x="5080776" y="5596597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405" name="Freeform 3404"/>
            <p:cNvSpPr/>
            <p:nvPr/>
          </p:nvSpPr>
          <p:spPr>
            <a:xfrm>
              <a:off x="5085571" y="5565894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406" name="Freeform 3405"/>
            <p:cNvSpPr/>
            <p:nvPr/>
          </p:nvSpPr>
          <p:spPr>
            <a:xfrm>
              <a:off x="5130693" y="5597022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407" name="Freeform 3406"/>
            <p:cNvSpPr/>
            <p:nvPr/>
          </p:nvSpPr>
          <p:spPr>
            <a:xfrm>
              <a:off x="5136528" y="5566319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408" name="Freeform 3407"/>
            <p:cNvSpPr/>
            <p:nvPr/>
          </p:nvSpPr>
          <p:spPr>
            <a:xfrm>
              <a:off x="5184344" y="5596611"/>
              <a:ext cx="27073" cy="0"/>
            </a:xfrm>
            <a:custGeom>
              <a:avLst/>
              <a:gdLst/>
              <a:ahLst/>
              <a:cxnLst/>
              <a:rect l="0" t="0" r="0" b="0"/>
              <a:pathLst>
                <a:path w="27073" fill="none">
                  <a:moveTo>
                    <a:pt x="0" y="0"/>
                  </a:moveTo>
                  <a:lnTo>
                    <a:pt x="27073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409" name="Freeform 3408"/>
            <p:cNvSpPr/>
            <p:nvPr/>
          </p:nvSpPr>
          <p:spPr>
            <a:xfrm>
              <a:off x="5190696" y="5565894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3410" name="Freeform 3409"/>
            <p:cNvSpPr/>
            <p:nvPr/>
          </p:nvSpPr>
          <p:spPr>
            <a:xfrm>
              <a:off x="5236855" y="5597036"/>
              <a:ext cx="30825" cy="0"/>
            </a:xfrm>
            <a:custGeom>
              <a:avLst/>
              <a:gdLst/>
              <a:ahLst/>
              <a:cxnLst/>
              <a:rect l="0" t="0" r="0" b="0"/>
              <a:pathLst>
                <a:path w="30825" fill="none">
                  <a:moveTo>
                    <a:pt x="0" y="0"/>
                  </a:moveTo>
                  <a:lnTo>
                    <a:pt x="30825" y="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F2F2F2"/>
              </a:solidFill>
              <a:miter lim="800000"/>
            </a:ln>
          </p:spPr>
        </p:sp>
        <p:sp>
          <p:nvSpPr>
            <p:cNvPr id="3411" name="Freeform 3410"/>
            <p:cNvSpPr/>
            <p:nvPr/>
          </p:nvSpPr>
          <p:spPr>
            <a:xfrm>
              <a:off x="5244765" y="5566333"/>
              <a:ext cx="0" cy="29000"/>
            </a:xfrm>
            <a:custGeom>
              <a:avLst/>
              <a:gdLst/>
              <a:ahLst/>
              <a:cxnLst/>
              <a:rect l="0" t="0" r="0" b="0"/>
              <a:pathLst>
                <a:path h="29000" fill="none">
                  <a:moveTo>
                    <a:pt x="0" y="0"/>
                  </a:moveTo>
                  <a:lnTo>
                    <a:pt x="0" y="29000"/>
                  </a:lnTo>
                </a:path>
              </a:pathLst>
            </a:custGeom>
            <a:gradFill>
              <a:gsLst>
                <a:gs pos="0">
                  <a:srgbClr val="EDF0F7"/>
                </a:gs>
                <a:gs pos="100000">
                  <a:srgbClr val="A6BED0"/>
                </a:gs>
              </a:gsLst>
              <a:lin ang="5400000" scaled="0"/>
            </a:gradFill>
            <a:ln w="11400" cap="flat">
              <a:solidFill>
                <a:srgbClr val="3B608D"/>
              </a:solidFill>
              <a:miter lim="800000"/>
            </a:ln>
          </p:spPr>
        </p:sp>
        <p:sp>
          <p:nvSpPr>
            <p:cNvPr id="5884" name="Text 5884"/>
            <p:cNvSpPr txBox="1"/>
            <p:nvPr/>
          </p:nvSpPr>
          <p:spPr>
            <a:xfrm>
              <a:off x="4825764" y="5801592"/>
              <a:ext cx="790400" cy="124162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760" b="1" dirty="0">
                  <a:solidFill>
                    <a:srgbClr val="000000"/>
                  </a:solidFill>
                  <a:latin typeface="Arial Narrow"/>
                </a:rPr>
                <a:t>Medium Business</a:t>
              </a:r>
            </a:p>
          </p:txBody>
        </p:sp>
      </p:grpSp>
      <p:grpSp>
        <p:nvGrpSpPr>
          <p:cNvPr id="3412" name="Building – with Router"/>
          <p:cNvGrpSpPr/>
          <p:nvPr/>
        </p:nvGrpSpPr>
        <p:grpSpPr>
          <a:xfrm>
            <a:off x="2769970" y="4882174"/>
            <a:ext cx="476184" cy="816231"/>
            <a:chOff x="2870082" y="4959096"/>
            <a:chExt cx="464763" cy="811581"/>
          </a:xfrm>
        </p:grpSpPr>
        <p:sp>
          <p:nvSpPr>
            <p:cNvPr id="3413" name="Freeform 3412"/>
            <p:cNvSpPr/>
            <p:nvPr/>
          </p:nvSpPr>
          <p:spPr>
            <a:xfrm>
              <a:off x="2898877" y="4988837"/>
              <a:ext cx="435970" cy="781835"/>
            </a:xfrm>
            <a:custGeom>
              <a:avLst/>
              <a:gdLst/>
              <a:ahLst/>
              <a:cxnLst/>
              <a:rect l="0" t="0" r="0" b="0"/>
              <a:pathLst>
                <a:path w="435970" h="781835">
                  <a:moveTo>
                    <a:pt x="287265" y="0"/>
                  </a:moveTo>
                  <a:lnTo>
                    <a:pt x="338354" y="0"/>
                  </a:lnTo>
                  <a:lnTo>
                    <a:pt x="338277" y="95136"/>
                  </a:lnTo>
                  <a:lnTo>
                    <a:pt x="435970" y="95461"/>
                  </a:lnTo>
                  <a:lnTo>
                    <a:pt x="435970" y="699347"/>
                  </a:lnTo>
                  <a:lnTo>
                    <a:pt x="359657" y="781835"/>
                  </a:lnTo>
                  <a:lnTo>
                    <a:pt x="0" y="781835"/>
                  </a:lnTo>
                  <a:lnTo>
                    <a:pt x="0" y="747376"/>
                  </a:lnTo>
                  <a:lnTo>
                    <a:pt x="287265" y="0"/>
                  </a:lnTo>
                  <a:close/>
                </a:path>
              </a:pathLst>
            </a:custGeom>
            <a:solidFill>
              <a:srgbClr val="A79D82"/>
            </a:solidFill>
            <a:ln w="858" cap="flat">
              <a:noFill/>
              <a:miter lim="800000"/>
            </a:ln>
          </p:spPr>
        </p:sp>
        <p:sp>
          <p:nvSpPr>
            <p:cNvPr id="3414" name="Freeform 3413"/>
            <p:cNvSpPr/>
            <p:nvPr/>
          </p:nvSpPr>
          <p:spPr>
            <a:xfrm>
              <a:off x="2870930" y="5363181"/>
              <a:ext cx="133802" cy="75489"/>
            </a:xfrm>
            <a:custGeom>
              <a:avLst/>
              <a:gdLst/>
              <a:ahLst/>
              <a:cxnLst/>
              <a:rect l="0" t="0" r="0" b="0"/>
              <a:pathLst>
                <a:path w="133802" h="75489">
                  <a:moveTo>
                    <a:pt x="53037" y="1158"/>
                  </a:moveTo>
                  <a:lnTo>
                    <a:pt x="133945" y="2106"/>
                  </a:lnTo>
                  <a:lnTo>
                    <a:pt x="84900" y="76755"/>
                  </a:lnTo>
                  <a:lnTo>
                    <a:pt x="234" y="71433"/>
                  </a:lnTo>
                  <a:lnTo>
                    <a:pt x="53037" y="1158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9CA7CE"/>
                </a:gs>
              </a:gsLst>
              <a:lin ang="5400000" scaled="0"/>
            </a:gradFill>
            <a:ln w="644" cap="flat">
              <a:noFill/>
              <a:miter lim="800000"/>
            </a:ln>
          </p:spPr>
        </p:sp>
        <p:sp>
          <p:nvSpPr>
            <p:cNvPr id="3415" name="Freeform 3414"/>
            <p:cNvSpPr/>
            <p:nvPr/>
          </p:nvSpPr>
          <p:spPr>
            <a:xfrm>
              <a:off x="2944337" y="5394612"/>
              <a:ext cx="68295" cy="344164"/>
            </a:xfrm>
            <a:custGeom>
              <a:avLst/>
              <a:gdLst/>
              <a:ahLst/>
              <a:cxnLst/>
              <a:rect l="0" t="0" r="0" b="0"/>
              <a:pathLst>
                <a:path w="68295" h="344164">
                  <a:moveTo>
                    <a:pt x="8749" y="38562"/>
                  </a:moveTo>
                  <a:lnTo>
                    <a:pt x="68118" y="0"/>
                  </a:lnTo>
                  <a:lnTo>
                    <a:pt x="71313" y="343689"/>
                  </a:lnTo>
                  <a:lnTo>
                    <a:pt x="9092" y="344164"/>
                  </a:lnTo>
                  <a:lnTo>
                    <a:pt x="3318" y="67132"/>
                  </a:lnTo>
                  <a:lnTo>
                    <a:pt x="8749" y="38562"/>
                  </a:lnTo>
                  <a:close/>
                </a:path>
              </a:pathLst>
            </a:custGeom>
            <a:solidFill>
              <a:srgbClr val="1F396C"/>
            </a:solidFill>
            <a:ln w="644" cap="flat">
              <a:noFill/>
              <a:miter lim="800000"/>
            </a:ln>
          </p:spPr>
        </p:sp>
        <p:sp>
          <p:nvSpPr>
            <p:cNvPr id="3416" name="Freeform 3415"/>
            <p:cNvSpPr/>
            <p:nvPr/>
          </p:nvSpPr>
          <p:spPr>
            <a:xfrm>
              <a:off x="2957438" y="4961497"/>
              <a:ext cx="186765" cy="749692"/>
            </a:xfrm>
            <a:custGeom>
              <a:avLst/>
              <a:gdLst/>
              <a:ahLst/>
              <a:cxnLst/>
              <a:rect l="0" t="0" r="0" b="0"/>
              <a:pathLst>
                <a:path w="186765" h="749692">
                  <a:moveTo>
                    <a:pt x="0" y="83190"/>
                  </a:moveTo>
                  <a:lnTo>
                    <a:pt x="51415" y="27345"/>
                  </a:lnTo>
                  <a:lnTo>
                    <a:pt x="186765" y="81821"/>
                  </a:lnTo>
                  <a:lnTo>
                    <a:pt x="184753" y="776963"/>
                  </a:lnTo>
                  <a:lnTo>
                    <a:pt x="1477" y="776963"/>
                  </a:lnTo>
                  <a:lnTo>
                    <a:pt x="0" y="83190"/>
                  </a:lnTo>
                  <a:close/>
                </a:path>
              </a:pathLst>
            </a:custGeom>
            <a:solidFill>
              <a:srgbClr val="5C69A0"/>
            </a:solidFill>
            <a:ln w="644" cap="flat">
              <a:noFill/>
              <a:miter lim="800000"/>
            </a:ln>
          </p:spPr>
        </p:sp>
        <p:sp>
          <p:nvSpPr>
            <p:cNvPr id="3417" name="Freeform 3416"/>
            <p:cNvSpPr/>
            <p:nvPr/>
          </p:nvSpPr>
          <p:spPr>
            <a:xfrm>
              <a:off x="2957623" y="4958903"/>
              <a:ext cx="250879" cy="86041"/>
            </a:xfrm>
            <a:custGeom>
              <a:avLst/>
              <a:gdLst/>
              <a:ahLst/>
              <a:cxnLst/>
              <a:rect l="0" t="0" r="0" b="0"/>
              <a:pathLst>
                <a:path w="250879" h="86041">
                  <a:moveTo>
                    <a:pt x="70547" y="373"/>
                  </a:moveTo>
                  <a:lnTo>
                    <a:pt x="250879" y="194"/>
                  </a:lnTo>
                  <a:lnTo>
                    <a:pt x="186483" y="86174"/>
                  </a:lnTo>
                  <a:lnTo>
                    <a:pt x="46503" y="85838"/>
                  </a:lnTo>
                  <a:lnTo>
                    <a:pt x="0" y="85767"/>
                  </a:lnTo>
                  <a:lnTo>
                    <a:pt x="70547" y="373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9CA7CE"/>
                </a:gs>
              </a:gsLst>
              <a:lin ang="5400000" scaled="0"/>
            </a:gradFill>
            <a:ln w="644" cap="flat">
              <a:noFill/>
              <a:miter lim="800000"/>
            </a:ln>
          </p:spPr>
        </p:sp>
        <p:sp>
          <p:nvSpPr>
            <p:cNvPr id="3418" name="Freeform 3417"/>
            <p:cNvSpPr/>
            <p:nvPr/>
          </p:nvSpPr>
          <p:spPr>
            <a:xfrm>
              <a:off x="3140323" y="4960152"/>
              <a:ext cx="68201" cy="780376"/>
            </a:xfrm>
            <a:custGeom>
              <a:avLst/>
              <a:gdLst/>
              <a:ahLst/>
              <a:cxnLst/>
              <a:rect l="0" t="0" r="0" b="0"/>
              <a:pathLst>
                <a:path w="68201" h="780376">
                  <a:moveTo>
                    <a:pt x="-256" y="84922"/>
                  </a:moveTo>
                  <a:lnTo>
                    <a:pt x="68041" y="-1054"/>
                  </a:lnTo>
                  <a:lnTo>
                    <a:pt x="68041" y="692872"/>
                  </a:lnTo>
                  <a:lnTo>
                    <a:pt x="1845" y="779319"/>
                  </a:lnTo>
                  <a:lnTo>
                    <a:pt x="-256" y="84922"/>
                  </a:lnTo>
                  <a:close/>
                </a:path>
              </a:pathLst>
            </a:custGeom>
            <a:solidFill>
              <a:srgbClr val="1F396C"/>
            </a:solidFill>
            <a:ln w="644" cap="flat">
              <a:noFill/>
              <a:miter lim="800000"/>
            </a:ln>
          </p:spPr>
        </p:sp>
        <p:sp>
          <p:nvSpPr>
            <p:cNvPr id="3419" name="Freeform 3418"/>
            <p:cNvSpPr/>
            <p:nvPr/>
          </p:nvSpPr>
          <p:spPr>
            <a:xfrm>
              <a:off x="2870083" y="5433155"/>
              <a:ext cx="84346" cy="305608"/>
            </a:xfrm>
            <a:custGeom>
              <a:avLst/>
              <a:gdLst/>
              <a:ahLst/>
              <a:cxnLst/>
              <a:rect l="0" t="0" r="0" b="0"/>
              <a:pathLst>
                <a:path w="84346" h="305608">
                  <a:moveTo>
                    <a:pt x="1088" y="635"/>
                  </a:moveTo>
                  <a:lnTo>
                    <a:pt x="83715" y="0"/>
                  </a:lnTo>
                  <a:lnTo>
                    <a:pt x="84346" y="305013"/>
                  </a:lnTo>
                  <a:lnTo>
                    <a:pt x="0" y="305608"/>
                  </a:lnTo>
                  <a:lnTo>
                    <a:pt x="1088" y="635"/>
                  </a:lnTo>
                  <a:close/>
                </a:path>
              </a:pathLst>
            </a:custGeom>
            <a:solidFill>
              <a:srgbClr val="5C69A0"/>
            </a:solidFill>
            <a:ln w="644" cap="flat">
              <a:noFill/>
              <a:miter lim="800000"/>
            </a:ln>
          </p:spPr>
        </p:sp>
        <p:sp>
          <p:nvSpPr>
            <p:cNvPr id="3420" name="Freeform 3419"/>
            <p:cNvSpPr/>
            <p:nvPr/>
          </p:nvSpPr>
          <p:spPr>
            <a:xfrm>
              <a:off x="3146071" y="5156350"/>
              <a:ext cx="96567" cy="583275"/>
            </a:xfrm>
            <a:custGeom>
              <a:avLst/>
              <a:gdLst/>
              <a:ahLst/>
              <a:cxnLst/>
              <a:rect l="0" t="0" r="0" b="0"/>
              <a:pathLst>
                <a:path w="96567" h="583275">
                  <a:moveTo>
                    <a:pt x="1360" y="1259"/>
                  </a:moveTo>
                  <a:lnTo>
                    <a:pt x="95729" y="0"/>
                  </a:lnTo>
                  <a:lnTo>
                    <a:pt x="96567" y="583275"/>
                  </a:lnTo>
                  <a:lnTo>
                    <a:pt x="117" y="583275"/>
                  </a:lnTo>
                  <a:lnTo>
                    <a:pt x="1360" y="1259"/>
                  </a:lnTo>
                  <a:close/>
                </a:path>
              </a:pathLst>
            </a:custGeom>
            <a:solidFill>
              <a:srgbClr val="5C69A0"/>
            </a:solidFill>
            <a:ln w="644" cap="flat">
              <a:noFill/>
              <a:miter lim="800000"/>
            </a:ln>
          </p:spPr>
        </p:sp>
        <p:sp>
          <p:nvSpPr>
            <p:cNvPr id="3421" name="Freeform 3420"/>
            <p:cNvSpPr/>
            <p:nvPr/>
          </p:nvSpPr>
          <p:spPr>
            <a:xfrm>
              <a:off x="3241836" y="5068774"/>
              <a:ext cx="70850" cy="670212"/>
            </a:xfrm>
            <a:custGeom>
              <a:avLst/>
              <a:gdLst/>
              <a:ahLst/>
              <a:cxnLst/>
              <a:rect l="0" t="0" r="0" b="0"/>
              <a:pathLst>
                <a:path w="70850" h="670212">
                  <a:moveTo>
                    <a:pt x="0" y="87376"/>
                  </a:moveTo>
                  <a:lnTo>
                    <a:pt x="22451" y="32553"/>
                  </a:lnTo>
                  <a:lnTo>
                    <a:pt x="70305" y="0"/>
                  </a:lnTo>
                  <a:lnTo>
                    <a:pt x="70850" y="592478"/>
                  </a:lnTo>
                  <a:lnTo>
                    <a:pt x="701" y="670212"/>
                  </a:lnTo>
                  <a:lnTo>
                    <a:pt x="0" y="87376"/>
                  </a:lnTo>
                  <a:close/>
                </a:path>
              </a:pathLst>
            </a:custGeom>
            <a:solidFill>
              <a:srgbClr val="1F396C"/>
            </a:solidFill>
            <a:ln w="644" cap="flat">
              <a:noFill/>
              <a:miter lim="800000"/>
            </a:ln>
          </p:spPr>
        </p:sp>
        <p:sp>
          <p:nvSpPr>
            <p:cNvPr id="3422" name="Freeform 3421"/>
            <p:cNvSpPr/>
            <p:nvPr/>
          </p:nvSpPr>
          <p:spPr>
            <a:xfrm>
              <a:off x="3147247" y="5068580"/>
              <a:ext cx="165162" cy="89289"/>
            </a:xfrm>
            <a:custGeom>
              <a:avLst/>
              <a:gdLst/>
              <a:ahLst/>
              <a:cxnLst/>
              <a:rect l="0" t="0" r="0" b="0"/>
              <a:pathLst>
                <a:path w="165162" h="89289">
                  <a:moveTo>
                    <a:pt x="75453" y="0"/>
                  </a:moveTo>
                  <a:lnTo>
                    <a:pt x="165162" y="0"/>
                  </a:lnTo>
                  <a:lnTo>
                    <a:pt x="94732" y="89018"/>
                  </a:lnTo>
                  <a:lnTo>
                    <a:pt x="0" y="89289"/>
                  </a:lnTo>
                  <a:lnTo>
                    <a:pt x="75453" y="0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9CA7CE"/>
                </a:gs>
              </a:gsLst>
              <a:lin ang="5400000" scaled="0"/>
            </a:gradFill>
            <a:ln w="644" cap="flat">
              <a:noFill/>
              <a:miter lim="800000"/>
            </a:ln>
          </p:spPr>
        </p:sp>
        <p:grpSp>
          <p:nvGrpSpPr>
            <p:cNvPr id="3423" name="Group 3422"/>
            <p:cNvGrpSpPr/>
            <p:nvPr/>
          </p:nvGrpSpPr>
          <p:grpSpPr>
            <a:xfrm>
              <a:off x="2882350" y="5098349"/>
              <a:ext cx="346729" cy="564365"/>
              <a:chOff x="2882350" y="5098349"/>
              <a:chExt cx="346729" cy="564365"/>
            </a:xfrm>
          </p:grpSpPr>
          <p:grpSp>
            <p:nvGrpSpPr>
              <p:cNvPr id="3424" name="Group 3423"/>
              <p:cNvGrpSpPr/>
              <p:nvPr/>
            </p:nvGrpSpPr>
            <p:grpSpPr>
              <a:xfrm>
                <a:off x="3160736" y="5165658"/>
                <a:ext cx="70569" cy="37538"/>
                <a:chOff x="3160736" y="5165658"/>
                <a:chExt cx="70569" cy="37538"/>
              </a:xfrm>
            </p:grpSpPr>
            <p:grpSp>
              <p:nvGrpSpPr>
                <p:cNvPr id="3425" name="Group 3424"/>
                <p:cNvGrpSpPr/>
                <p:nvPr/>
              </p:nvGrpSpPr>
              <p:grpSpPr>
                <a:xfrm>
                  <a:off x="3160625" y="5165658"/>
                  <a:ext cx="28450" cy="37279"/>
                  <a:chOff x="3160625" y="5165658"/>
                  <a:chExt cx="28450" cy="37279"/>
                </a:xfrm>
              </p:grpSpPr>
              <p:sp>
                <p:nvSpPr>
                  <p:cNvPr id="3426" name="Freeform 3425"/>
                  <p:cNvSpPr/>
                  <p:nvPr/>
                </p:nvSpPr>
                <p:spPr>
                  <a:xfrm>
                    <a:off x="3160625" y="5165452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27" name="Freeform 3426"/>
                  <p:cNvSpPr/>
                  <p:nvPr/>
                </p:nvSpPr>
                <p:spPr>
                  <a:xfrm>
                    <a:off x="3160625" y="519858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428" name="Group 3427"/>
                <p:cNvGrpSpPr/>
                <p:nvPr/>
              </p:nvGrpSpPr>
              <p:grpSpPr>
                <a:xfrm>
                  <a:off x="3202411" y="5165658"/>
                  <a:ext cx="28450" cy="37279"/>
                  <a:chOff x="3202411" y="5165658"/>
                  <a:chExt cx="28450" cy="37279"/>
                </a:xfrm>
              </p:grpSpPr>
              <p:sp>
                <p:nvSpPr>
                  <p:cNvPr id="3429" name="Freeform 3428"/>
                  <p:cNvSpPr/>
                  <p:nvPr/>
                </p:nvSpPr>
                <p:spPr>
                  <a:xfrm>
                    <a:off x="3202411" y="5165452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30" name="Freeform 3429"/>
                  <p:cNvSpPr/>
                  <p:nvPr/>
                </p:nvSpPr>
                <p:spPr>
                  <a:xfrm>
                    <a:off x="3202411" y="519858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31" name="Group 3430"/>
              <p:cNvGrpSpPr/>
              <p:nvPr/>
            </p:nvGrpSpPr>
            <p:grpSpPr>
              <a:xfrm>
                <a:off x="3160736" y="5222293"/>
                <a:ext cx="70569" cy="37538"/>
                <a:chOff x="3160736" y="5222293"/>
                <a:chExt cx="70569" cy="37538"/>
              </a:xfrm>
            </p:grpSpPr>
            <p:grpSp>
              <p:nvGrpSpPr>
                <p:cNvPr id="3432" name="Group 3431"/>
                <p:cNvGrpSpPr/>
                <p:nvPr/>
              </p:nvGrpSpPr>
              <p:grpSpPr>
                <a:xfrm>
                  <a:off x="3160625" y="5222293"/>
                  <a:ext cx="28450" cy="37279"/>
                  <a:chOff x="3160625" y="5222293"/>
                  <a:chExt cx="28450" cy="37279"/>
                </a:xfrm>
              </p:grpSpPr>
              <p:sp>
                <p:nvSpPr>
                  <p:cNvPr id="3433" name="Freeform 3432"/>
                  <p:cNvSpPr/>
                  <p:nvPr/>
                </p:nvSpPr>
                <p:spPr>
                  <a:xfrm>
                    <a:off x="3160625" y="5222086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34" name="Freeform 3433"/>
                  <p:cNvSpPr/>
                  <p:nvPr/>
                </p:nvSpPr>
                <p:spPr>
                  <a:xfrm>
                    <a:off x="3160625" y="5255223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435" name="Group 3434"/>
                <p:cNvGrpSpPr/>
                <p:nvPr/>
              </p:nvGrpSpPr>
              <p:grpSpPr>
                <a:xfrm>
                  <a:off x="3202411" y="5222293"/>
                  <a:ext cx="28450" cy="37279"/>
                  <a:chOff x="3202411" y="5222293"/>
                  <a:chExt cx="28450" cy="37279"/>
                </a:xfrm>
              </p:grpSpPr>
              <p:sp>
                <p:nvSpPr>
                  <p:cNvPr id="3436" name="Freeform 3435"/>
                  <p:cNvSpPr/>
                  <p:nvPr/>
                </p:nvSpPr>
                <p:spPr>
                  <a:xfrm>
                    <a:off x="3202411" y="5222086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37" name="Freeform 3436"/>
                  <p:cNvSpPr/>
                  <p:nvPr/>
                </p:nvSpPr>
                <p:spPr>
                  <a:xfrm>
                    <a:off x="3202411" y="5255223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38" name="Group 3437"/>
              <p:cNvGrpSpPr/>
              <p:nvPr/>
            </p:nvGrpSpPr>
            <p:grpSpPr>
              <a:xfrm>
                <a:off x="3160736" y="5285718"/>
                <a:ext cx="70569" cy="37538"/>
                <a:chOff x="3160736" y="5285718"/>
                <a:chExt cx="70569" cy="37538"/>
              </a:xfrm>
            </p:grpSpPr>
            <p:grpSp>
              <p:nvGrpSpPr>
                <p:cNvPr id="3439" name="Group 3438"/>
                <p:cNvGrpSpPr/>
                <p:nvPr/>
              </p:nvGrpSpPr>
              <p:grpSpPr>
                <a:xfrm>
                  <a:off x="3160625" y="5285718"/>
                  <a:ext cx="28450" cy="37279"/>
                  <a:chOff x="3160625" y="5285718"/>
                  <a:chExt cx="28450" cy="37279"/>
                </a:xfrm>
              </p:grpSpPr>
              <p:sp>
                <p:nvSpPr>
                  <p:cNvPr id="3440" name="Freeform 3439"/>
                  <p:cNvSpPr/>
                  <p:nvPr/>
                </p:nvSpPr>
                <p:spPr>
                  <a:xfrm>
                    <a:off x="3160625" y="5285511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41" name="Freeform 3440"/>
                  <p:cNvSpPr/>
                  <p:nvPr/>
                </p:nvSpPr>
                <p:spPr>
                  <a:xfrm>
                    <a:off x="3160625" y="531864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442" name="Group 3441"/>
                <p:cNvGrpSpPr/>
                <p:nvPr/>
              </p:nvGrpSpPr>
              <p:grpSpPr>
                <a:xfrm>
                  <a:off x="3202411" y="5285718"/>
                  <a:ext cx="28450" cy="37279"/>
                  <a:chOff x="3202411" y="5285718"/>
                  <a:chExt cx="28450" cy="37279"/>
                </a:xfrm>
              </p:grpSpPr>
              <p:sp>
                <p:nvSpPr>
                  <p:cNvPr id="3443" name="Freeform 3442"/>
                  <p:cNvSpPr/>
                  <p:nvPr/>
                </p:nvSpPr>
                <p:spPr>
                  <a:xfrm>
                    <a:off x="3202411" y="5285511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44" name="Freeform 3443"/>
                  <p:cNvSpPr/>
                  <p:nvPr/>
                </p:nvSpPr>
                <p:spPr>
                  <a:xfrm>
                    <a:off x="3202411" y="531864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45" name="Group 3444"/>
              <p:cNvGrpSpPr/>
              <p:nvPr/>
            </p:nvGrpSpPr>
            <p:grpSpPr>
              <a:xfrm>
                <a:off x="3160736" y="5348573"/>
                <a:ext cx="70569" cy="37538"/>
                <a:chOff x="3160736" y="5348573"/>
                <a:chExt cx="70569" cy="37538"/>
              </a:xfrm>
            </p:grpSpPr>
            <p:grpSp>
              <p:nvGrpSpPr>
                <p:cNvPr id="3446" name="Group 3445"/>
                <p:cNvGrpSpPr/>
                <p:nvPr/>
              </p:nvGrpSpPr>
              <p:grpSpPr>
                <a:xfrm>
                  <a:off x="3160625" y="5348573"/>
                  <a:ext cx="28450" cy="37279"/>
                  <a:chOff x="3160625" y="5348573"/>
                  <a:chExt cx="28450" cy="37279"/>
                </a:xfrm>
              </p:grpSpPr>
              <p:sp>
                <p:nvSpPr>
                  <p:cNvPr id="3447" name="Freeform 3446"/>
                  <p:cNvSpPr/>
                  <p:nvPr/>
                </p:nvSpPr>
                <p:spPr>
                  <a:xfrm>
                    <a:off x="3160625" y="5348366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48" name="Freeform 3447"/>
                  <p:cNvSpPr/>
                  <p:nvPr/>
                </p:nvSpPr>
                <p:spPr>
                  <a:xfrm>
                    <a:off x="3160625" y="5381503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449" name="Group 3448"/>
                <p:cNvGrpSpPr/>
                <p:nvPr/>
              </p:nvGrpSpPr>
              <p:grpSpPr>
                <a:xfrm>
                  <a:off x="3202411" y="5348573"/>
                  <a:ext cx="28450" cy="37279"/>
                  <a:chOff x="3202411" y="5348573"/>
                  <a:chExt cx="28450" cy="37279"/>
                </a:xfrm>
              </p:grpSpPr>
              <p:sp>
                <p:nvSpPr>
                  <p:cNvPr id="3450" name="Freeform 3449"/>
                  <p:cNvSpPr/>
                  <p:nvPr/>
                </p:nvSpPr>
                <p:spPr>
                  <a:xfrm>
                    <a:off x="3202411" y="5348366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51" name="Freeform 3450"/>
                  <p:cNvSpPr/>
                  <p:nvPr/>
                </p:nvSpPr>
                <p:spPr>
                  <a:xfrm>
                    <a:off x="3202411" y="5381503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52" name="Group 3451"/>
              <p:cNvGrpSpPr/>
              <p:nvPr/>
            </p:nvGrpSpPr>
            <p:grpSpPr>
              <a:xfrm>
                <a:off x="3160736" y="5407339"/>
                <a:ext cx="70569" cy="37538"/>
                <a:chOff x="3160736" y="5407339"/>
                <a:chExt cx="70569" cy="37538"/>
              </a:xfrm>
            </p:grpSpPr>
            <p:grpSp>
              <p:nvGrpSpPr>
                <p:cNvPr id="3453" name="Group 3452"/>
                <p:cNvGrpSpPr/>
                <p:nvPr/>
              </p:nvGrpSpPr>
              <p:grpSpPr>
                <a:xfrm>
                  <a:off x="3160625" y="5407339"/>
                  <a:ext cx="28450" cy="37279"/>
                  <a:chOff x="3160625" y="5407339"/>
                  <a:chExt cx="28450" cy="37279"/>
                </a:xfrm>
              </p:grpSpPr>
              <p:sp>
                <p:nvSpPr>
                  <p:cNvPr id="3454" name="Freeform 3453"/>
                  <p:cNvSpPr/>
                  <p:nvPr/>
                </p:nvSpPr>
                <p:spPr>
                  <a:xfrm>
                    <a:off x="3160625" y="5407132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55" name="Freeform 3454"/>
                  <p:cNvSpPr/>
                  <p:nvPr/>
                </p:nvSpPr>
                <p:spPr>
                  <a:xfrm>
                    <a:off x="3160625" y="5440269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456" name="Group 3455"/>
                <p:cNvGrpSpPr/>
                <p:nvPr/>
              </p:nvGrpSpPr>
              <p:grpSpPr>
                <a:xfrm>
                  <a:off x="3202411" y="5407339"/>
                  <a:ext cx="28450" cy="37279"/>
                  <a:chOff x="3202411" y="5407339"/>
                  <a:chExt cx="28450" cy="37279"/>
                </a:xfrm>
              </p:grpSpPr>
              <p:sp>
                <p:nvSpPr>
                  <p:cNvPr id="3457" name="Freeform 3456"/>
                  <p:cNvSpPr/>
                  <p:nvPr/>
                </p:nvSpPr>
                <p:spPr>
                  <a:xfrm>
                    <a:off x="3202411" y="5407132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58" name="Freeform 3457"/>
                  <p:cNvSpPr/>
                  <p:nvPr/>
                </p:nvSpPr>
                <p:spPr>
                  <a:xfrm>
                    <a:off x="3202411" y="5440269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59" name="Group 3458"/>
              <p:cNvGrpSpPr/>
              <p:nvPr/>
            </p:nvGrpSpPr>
            <p:grpSpPr>
              <a:xfrm>
                <a:off x="2880405" y="5443473"/>
                <a:ext cx="70569" cy="37538"/>
                <a:chOff x="2880405" y="5443473"/>
                <a:chExt cx="70569" cy="37538"/>
              </a:xfrm>
            </p:grpSpPr>
            <p:grpSp>
              <p:nvGrpSpPr>
                <p:cNvPr id="3460" name="Group 3459"/>
                <p:cNvGrpSpPr/>
                <p:nvPr/>
              </p:nvGrpSpPr>
              <p:grpSpPr>
                <a:xfrm>
                  <a:off x="2880294" y="5443473"/>
                  <a:ext cx="28450" cy="37279"/>
                  <a:chOff x="2880294" y="5443473"/>
                  <a:chExt cx="28450" cy="37279"/>
                </a:xfrm>
              </p:grpSpPr>
              <p:sp>
                <p:nvSpPr>
                  <p:cNvPr id="3461" name="Freeform 3460"/>
                  <p:cNvSpPr/>
                  <p:nvPr/>
                </p:nvSpPr>
                <p:spPr>
                  <a:xfrm>
                    <a:off x="2880294" y="5443266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62" name="Freeform 3461"/>
                  <p:cNvSpPr/>
                  <p:nvPr/>
                </p:nvSpPr>
                <p:spPr>
                  <a:xfrm>
                    <a:off x="2880294" y="5476403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463" name="Group 3462"/>
                <p:cNvGrpSpPr/>
                <p:nvPr/>
              </p:nvGrpSpPr>
              <p:grpSpPr>
                <a:xfrm>
                  <a:off x="2922079" y="5443473"/>
                  <a:ext cx="28450" cy="37279"/>
                  <a:chOff x="2922079" y="5443473"/>
                  <a:chExt cx="28450" cy="37279"/>
                </a:xfrm>
              </p:grpSpPr>
              <p:sp>
                <p:nvSpPr>
                  <p:cNvPr id="3464" name="Freeform 3463"/>
                  <p:cNvSpPr/>
                  <p:nvPr/>
                </p:nvSpPr>
                <p:spPr>
                  <a:xfrm>
                    <a:off x="2922079" y="5443266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465" name="Freeform 3464"/>
                  <p:cNvSpPr/>
                  <p:nvPr/>
                </p:nvSpPr>
                <p:spPr>
                  <a:xfrm>
                    <a:off x="2922079" y="5476403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66" name="Group 3465"/>
              <p:cNvGrpSpPr/>
              <p:nvPr/>
            </p:nvGrpSpPr>
            <p:grpSpPr>
              <a:xfrm>
                <a:off x="2881542" y="5498772"/>
                <a:ext cx="68295" cy="39774"/>
                <a:chOff x="2881542" y="5498772"/>
                <a:chExt cx="68295" cy="39774"/>
              </a:xfrm>
            </p:grpSpPr>
            <p:grpSp>
              <p:nvGrpSpPr>
                <p:cNvPr id="3467" name="Group 3466"/>
                <p:cNvGrpSpPr/>
                <p:nvPr/>
              </p:nvGrpSpPr>
              <p:grpSpPr>
                <a:xfrm>
                  <a:off x="2881674" y="5499632"/>
                  <a:ext cx="30663" cy="38962"/>
                  <a:chOff x="2881674" y="5499632"/>
                  <a:chExt cx="30663" cy="38962"/>
                </a:xfrm>
              </p:grpSpPr>
              <p:sp>
                <p:nvSpPr>
                  <p:cNvPr id="3468" name="Freeform 3467"/>
                  <p:cNvSpPr/>
                  <p:nvPr/>
                </p:nvSpPr>
                <p:spPr>
                  <a:xfrm>
                    <a:off x="2881848" y="5499531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469" name="Freeform 3468"/>
                  <p:cNvSpPr/>
                  <p:nvPr/>
                </p:nvSpPr>
                <p:spPr>
                  <a:xfrm>
                    <a:off x="2881639" y="5533825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  <p:grpSp>
              <p:nvGrpSpPr>
                <p:cNvPr id="3470" name="Group 3469"/>
                <p:cNvGrpSpPr/>
                <p:nvPr/>
              </p:nvGrpSpPr>
              <p:grpSpPr>
                <a:xfrm>
                  <a:off x="2919173" y="5498772"/>
                  <a:ext cx="30663" cy="38962"/>
                  <a:chOff x="2919173" y="5498772"/>
                  <a:chExt cx="30663" cy="38962"/>
                </a:xfrm>
              </p:grpSpPr>
              <p:sp>
                <p:nvSpPr>
                  <p:cNvPr id="3471" name="Freeform 3470"/>
                  <p:cNvSpPr/>
                  <p:nvPr/>
                </p:nvSpPr>
                <p:spPr>
                  <a:xfrm>
                    <a:off x="2919347" y="5498671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472" name="Freeform 3471"/>
                  <p:cNvSpPr/>
                  <p:nvPr/>
                </p:nvSpPr>
                <p:spPr>
                  <a:xfrm>
                    <a:off x="2919138" y="5532964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73" name="Group 3472"/>
              <p:cNvGrpSpPr/>
              <p:nvPr/>
            </p:nvGrpSpPr>
            <p:grpSpPr>
              <a:xfrm>
                <a:off x="2881542" y="5557075"/>
                <a:ext cx="68295" cy="39774"/>
                <a:chOff x="2881542" y="5557075"/>
                <a:chExt cx="68295" cy="39774"/>
              </a:xfrm>
            </p:grpSpPr>
            <p:grpSp>
              <p:nvGrpSpPr>
                <p:cNvPr id="3474" name="Group 3473"/>
                <p:cNvGrpSpPr/>
                <p:nvPr/>
              </p:nvGrpSpPr>
              <p:grpSpPr>
                <a:xfrm>
                  <a:off x="2881674" y="5557935"/>
                  <a:ext cx="30663" cy="38962"/>
                  <a:chOff x="2881674" y="5557935"/>
                  <a:chExt cx="30663" cy="38962"/>
                </a:xfrm>
              </p:grpSpPr>
              <p:sp>
                <p:nvSpPr>
                  <p:cNvPr id="3475" name="Freeform 3474"/>
                  <p:cNvSpPr/>
                  <p:nvPr/>
                </p:nvSpPr>
                <p:spPr>
                  <a:xfrm>
                    <a:off x="2881848" y="5557834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476" name="Freeform 3475"/>
                  <p:cNvSpPr/>
                  <p:nvPr/>
                </p:nvSpPr>
                <p:spPr>
                  <a:xfrm>
                    <a:off x="2881639" y="5592128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  <p:grpSp>
              <p:nvGrpSpPr>
                <p:cNvPr id="3477" name="Group 3476"/>
                <p:cNvGrpSpPr/>
                <p:nvPr/>
              </p:nvGrpSpPr>
              <p:grpSpPr>
                <a:xfrm>
                  <a:off x="2919173" y="5557075"/>
                  <a:ext cx="30663" cy="38962"/>
                  <a:chOff x="2919173" y="5557075"/>
                  <a:chExt cx="30663" cy="38962"/>
                </a:xfrm>
              </p:grpSpPr>
              <p:sp>
                <p:nvSpPr>
                  <p:cNvPr id="3478" name="Freeform 3477"/>
                  <p:cNvSpPr/>
                  <p:nvPr/>
                </p:nvSpPr>
                <p:spPr>
                  <a:xfrm>
                    <a:off x="2919347" y="5556974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479" name="Freeform 3478"/>
                  <p:cNvSpPr/>
                  <p:nvPr/>
                </p:nvSpPr>
                <p:spPr>
                  <a:xfrm>
                    <a:off x="2919138" y="5591267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80" name="Group 3479"/>
              <p:cNvGrpSpPr/>
              <p:nvPr/>
            </p:nvGrpSpPr>
            <p:grpSpPr>
              <a:xfrm>
                <a:off x="2881542" y="5615917"/>
                <a:ext cx="68295" cy="39774"/>
                <a:chOff x="2881542" y="5615917"/>
                <a:chExt cx="68295" cy="39774"/>
              </a:xfrm>
            </p:grpSpPr>
            <p:grpSp>
              <p:nvGrpSpPr>
                <p:cNvPr id="3481" name="Group 3480"/>
                <p:cNvGrpSpPr/>
                <p:nvPr/>
              </p:nvGrpSpPr>
              <p:grpSpPr>
                <a:xfrm>
                  <a:off x="2881674" y="5616777"/>
                  <a:ext cx="30663" cy="38962"/>
                  <a:chOff x="2881674" y="5616777"/>
                  <a:chExt cx="30663" cy="38962"/>
                </a:xfrm>
              </p:grpSpPr>
              <p:sp>
                <p:nvSpPr>
                  <p:cNvPr id="3482" name="Freeform 3481"/>
                  <p:cNvSpPr/>
                  <p:nvPr/>
                </p:nvSpPr>
                <p:spPr>
                  <a:xfrm>
                    <a:off x="2881848" y="5616676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483" name="Freeform 3482"/>
                  <p:cNvSpPr/>
                  <p:nvPr/>
                </p:nvSpPr>
                <p:spPr>
                  <a:xfrm>
                    <a:off x="2881639" y="5650970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  <p:grpSp>
              <p:nvGrpSpPr>
                <p:cNvPr id="3484" name="Group 3483"/>
                <p:cNvGrpSpPr/>
                <p:nvPr/>
              </p:nvGrpSpPr>
              <p:grpSpPr>
                <a:xfrm>
                  <a:off x="2919173" y="5615917"/>
                  <a:ext cx="30663" cy="38962"/>
                  <a:chOff x="2919173" y="5615917"/>
                  <a:chExt cx="30663" cy="38962"/>
                </a:xfrm>
              </p:grpSpPr>
              <p:sp>
                <p:nvSpPr>
                  <p:cNvPr id="3485" name="Freeform 3484"/>
                  <p:cNvSpPr/>
                  <p:nvPr/>
                </p:nvSpPr>
                <p:spPr>
                  <a:xfrm>
                    <a:off x="2919347" y="5615816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486" name="Freeform 3485"/>
                  <p:cNvSpPr/>
                  <p:nvPr/>
                </p:nvSpPr>
                <p:spPr>
                  <a:xfrm>
                    <a:off x="2919138" y="5650109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487" name="Group 3486"/>
              <p:cNvGrpSpPr/>
              <p:nvPr/>
            </p:nvGrpSpPr>
            <p:grpSpPr>
              <a:xfrm>
                <a:off x="2976814" y="5164419"/>
                <a:ext cx="149471" cy="37538"/>
                <a:chOff x="2976814" y="5164419"/>
                <a:chExt cx="149471" cy="37538"/>
              </a:xfrm>
            </p:grpSpPr>
            <p:grpSp>
              <p:nvGrpSpPr>
                <p:cNvPr id="3488" name="Group 3487"/>
                <p:cNvGrpSpPr/>
                <p:nvPr/>
              </p:nvGrpSpPr>
              <p:grpSpPr>
                <a:xfrm>
                  <a:off x="2977092" y="5164419"/>
                  <a:ext cx="70568" cy="37538"/>
                  <a:chOff x="2977092" y="5164419"/>
                  <a:chExt cx="70568" cy="37538"/>
                </a:xfrm>
              </p:grpSpPr>
              <p:grpSp>
                <p:nvGrpSpPr>
                  <p:cNvPr id="3489" name="Group 3488"/>
                  <p:cNvGrpSpPr/>
                  <p:nvPr/>
                </p:nvGrpSpPr>
                <p:grpSpPr>
                  <a:xfrm>
                    <a:off x="2976981" y="5164419"/>
                    <a:ext cx="28450" cy="37279"/>
                    <a:chOff x="2976981" y="5164419"/>
                    <a:chExt cx="28450" cy="37279"/>
                  </a:xfrm>
                </p:grpSpPr>
                <p:sp>
                  <p:nvSpPr>
                    <p:cNvPr id="3490" name="Freeform 3489"/>
                    <p:cNvSpPr/>
                    <p:nvPr/>
                  </p:nvSpPr>
                  <p:spPr>
                    <a:xfrm>
                      <a:off x="2976981" y="516421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491" name="Freeform 3490"/>
                    <p:cNvSpPr/>
                    <p:nvPr/>
                  </p:nvSpPr>
                  <p:spPr>
                    <a:xfrm>
                      <a:off x="2976981" y="519734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492" name="Group 3491"/>
                  <p:cNvGrpSpPr/>
                  <p:nvPr/>
                </p:nvGrpSpPr>
                <p:grpSpPr>
                  <a:xfrm>
                    <a:off x="3018766" y="5164419"/>
                    <a:ext cx="28450" cy="37279"/>
                    <a:chOff x="3018766" y="5164419"/>
                    <a:chExt cx="28450" cy="37279"/>
                  </a:xfrm>
                </p:grpSpPr>
                <p:sp>
                  <p:nvSpPr>
                    <p:cNvPr id="3493" name="Freeform 3492"/>
                    <p:cNvSpPr/>
                    <p:nvPr/>
                  </p:nvSpPr>
                  <p:spPr>
                    <a:xfrm>
                      <a:off x="3018766" y="516421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494" name="Freeform 3493"/>
                    <p:cNvSpPr/>
                    <p:nvPr/>
                  </p:nvSpPr>
                  <p:spPr>
                    <a:xfrm>
                      <a:off x="3018766" y="519734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495" name="Group 3494"/>
                <p:cNvGrpSpPr/>
                <p:nvPr/>
              </p:nvGrpSpPr>
              <p:grpSpPr>
                <a:xfrm>
                  <a:off x="3055995" y="5164419"/>
                  <a:ext cx="70568" cy="37538"/>
                  <a:chOff x="3055995" y="5164419"/>
                  <a:chExt cx="70568" cy="37538"/>
                </a:xfrm>
              </p:grpSpPr>
              <p:grpSp>
                <p:nvGrpSpPr>
                  <p:cNvPr id="3496" name="Group 3495"/>
                  <p:cNvGrpSpPr/>
                  <p:nvPr/>
                </p:nvGrpSpPr>
                <p:grpSpPr>
                  <a:xfrm>
                    <a:off x="3055884" y="5164419"/>
                    <a:ext cx="28450" cy="37279"/>
                    <a:chOff x="3055884" y="5164419"/>
                    <a:chExt cx="28450" cy="37279"/>
                  </a:xfrm>
                </p:grpSpPr>
                <p:sp>
                  <p:nvSpPr>
                    <p:cNvPr id="3497" name="Freeform 3496"/>
                    <p:cNvSpPr/>
                    <p:nvPr/>
                  </p:nvSpPr>
                  <p:spPr>
                    <a:xfrm>
                      <a:off x="3055884" y="516421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498" name="Freeform 3497"/>
                    <p:cNvSpPr/>
                    <p:nvPr/>
                  </p:nvSpPr>
                  <p:spPr>
                    <a:xfrm>
                      <a:off x="3055884" y="519734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499" name="Group 3498"/>
                  <p:cNvGrpSpPr/>
                  <p:nvPr/>
                </p:nvGrpSpPr>
                <p:grpSpPr>
                  <a:xfrm>
                    <a:off x="3097669" y="5164419"/>
                    <a:ext cx="28450" cy="37279"/>
                    <a:chOff x="3097669" y="5164419"/>
                    <a:chExt cx="28450" cy="37279"/>
                  </a:xfrm>
                </p:grpSpPr>
                <p:sp>
                  <p:nvSpPr>
                    <p:cNvPr id="3500" name="Freeform 3499"/>
                    <p:cNvSpPr/>
                    <p:nvPr/>
                  </p:nvSpPr>
                  <p:spPr>
                    <a:xfrm>
                      <a:off x="3097669" y="516421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01" name="Freeform 3500"/>
                    <p:cNvSpPr/>
                    <p:nvPr/>
                  </p:nvSpPr>
                  <p:spPr>
                    <a:xfrm>
                      <a:off x="3097669" y="519734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02" name="Group 3501"/>
              <p:cNvGrpSpPr/>
              <p:nvPr/>
            </p:nvGrpSpPr>
            <p:grpSpPr>
              <a:xfrm>
                <a:off x="2976814" y="5223532"/>
                <a:ext cx="149471" cy="37538"/>
                <a:chOff x="2976814" y="5223532"/>
                <a:chExt cx="149471" cy="37538"/>
              </a:xfrm>
            </p:grpSpPr>
            <p:grpSp>
              <p:nvGrpSpPr>
                <p:cNvPr id="3503" name="Group 3502"/>
                <p:cNvGrpSpPr/>
                <p:nvPr/>
              </p:nvGrpSpPr>
              <p:grpSpPr>
                <a:xfrm>
                  <a:off x="2977092" y="5223532"/>
                  <a:ext cx="70568" cy="37538"/>
                  <a:chOff x="2977092" y="5223532"/>
                  <a:chExt cx="70568" cy="37538"/>
                </a:xfrm>
              </p:grpSpPr>
              <p:grpSp>
                <p:nvGrpSpPr>
                  <p:cNvPr id="3504" name="Group 3503"/>
                  <p:cNvGrpSpPr/>
                  <p:nvPr/>
                </p:nvGrpSpPr>
                <p:grpSpPr>
                  <a:xfrm>
                    <a:off x="2976981" y="5223532"/>
                    <a:ext cx="28450" cy="37279"/>
                    <a:chOff x="2976981" y="5223532"/>
                    <a:chExt cx="28450" cy="37279"/>
                  </a:xfrm>
                </p:grpSpPr>
                <p:sp>
                  <p:nvSpPr>
                    <p:cNvPr id="3505" name="Freeform 3504"/>
                    <p:cNvSpPr/>
                    <p:nvPr/>
                  </p:nvSpPr>
                  <p:spPr>
                    <a:xfrm>
                      <a:off x="2976981" y="5223325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06" name="Freeform 3505"/>
                    <p:cNvSpPr/>
                    <p:nvPr/>
                  </p:nvSpPr>
                  <p:spPr>
                    <a:xfrm>
                      <a:off x="2976981" y="5256462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07" name="Group 3506"/>
                  <p:cNvGrpSpPr/>
                  <p:nvPr/>
                </p:nvGrpSpPr>
                <p:grpSpPr>
                  <a:xfrm>
                    <a:off x="3018766" y="5223532"/>
                    <a:ext cx="28450" cy="37279"/>
                    <a:chOff x="3018766" y="5223532"/>
                    <a:chExt cx="28450" cy="37279"/>
                  </a:xfrm>
                </p:grpSpPr>
                <p:sp>
                  <p:nvSpPr>
                    <p:cNvPr id="3508" name="Freeform 3507"/>
                    <p:cNvSpPr/>
                    <p:nvPr/>
                  </p:nvSpPr>
                  <p:spPr>
                    <a:xfrm>
                      <a:off x="3018766" y="5223325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09" name="Freeform 3508"/>
                    <p:cNvSpPr/>
                    <p:nvPr/>
                  </p:nvSpPr>
                  <p:spPr>
                    <a:xfrm>
                      <a:off x="3018766" y="5256462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510" name="Group 3509"/>
                <p:cNvGrpSpPr/>
                <p:nvPr/>
              </p:nvGrpSpPr>
              <p:grpSpPr>
                <a:xfrm>
                  <a:off x="3055995" y="5223532"/>
                  <a:ext cx="70568" cy="37538"/>
                  <a:chOff x="3055995" y="5223532"/>
                  <a:chExt cx="70568" cy="37538"/>
                </a:xfrm>
              </p:grpSpPr>
              <p:grpSp>
                <p:nvGrpSpPr>
                  <p:cNvPr id="3511" name="Group 3510"/>
                  <p:cNvGrpSpPr/>
                  <p:nvPr/>
                </p:nvGrpSpPr>
                <p:grpSpPr>
                  <a:xfrm>
                    <a:off x="3055884" y="5223532"/>
                    <a:ext cx="28450" cy="37279"/>
                    <a:chOff x="3055884" y="5223532"/>
                    <a:chExt cx="28450" cy="37279"/>
                  </a:xfrm>
                </p:grpSpPr>
                <p:sp>
                  <p:nvSpPr>
                    <p:cNvPr id="3512" name="Freeform 3511"/>
                    <p:cNvSpPr/>
                    <p:nvPr/>
                  </p:nvSpPr>
                  <p:spPr>
                    <a:xfrm>
                      <a:off x="3055884" y="5223325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13" name="Freeform 3512"/>
                    <p:cNvSpPr/>
                    <p:nvPr/>
                  </p:nvSpPr>
                  <p:spPr>
                    <a:xfrm>
                      <a:off x="3055884" y="5256462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14" name="Group 3513"/>
                  <p:cNvGrpSpPr/>
                  <p:nvPr/>
                </p:nvGrpSpPr>
                <p:grpSpPr>
                  <a:xfrm>
                    <a:off x="3097669" y="5223532"/>
                    <a:ext cx="28450" cy="37279"/>
                    <a:chOff x="3097669" y="5223532"/>
                    <a:chExt cx="28450" cy="37279"/>
                  </a:xfrm>
                </p:grpSpPr>
                <p:sp>
                  <p:nvSpPr>
                    <p:cNvPr id="3515" name="Freeform 3514"/>
                    <p:cNvSpPr/>
                    <p:nvPr/>
                  </p:nvSpPr>
                  <p:spPr>
                    <a:xfrm>
                      <a:off x="3097669" y="5223325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16" name="Freeform 3515"/>
                    <p:cNvSpPr/>
                    <p:nvPr/>
                  </p:nvSpPr>
                  <p:spPr>
                    <a:xfrm>
                      <a:off x="3097669" y="5256462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17" name="Group 3516"/>
              <p:cNvGrpSpPr/>
              <p:nvPr/>
            </p:nvGrpSpPr>
            <p:grpSpPr>
              <a:xfrm>
                <a:off x="2976814" y="5103955"/>
                <a:ext cx="149471" cy="37538"/>
                <a:chOff x="2976814" y="5103955"/>
                <a:chExt cx="149471" cy="37538"/>
              </a:xfrm>
            </p:grpSpPr>
            <p:grpSp>
              <p:nvGrpSpPr>
                <p:cNvPr id="3518" name="Group 3517"/>
                <p:cNvGrpSpPr/>
                <p:nvPr/>
              </p:nvGrpSpPr>
              <p:grpSpPr>
                <a:xfrm>
                  <a:off x="2977092" y="5103955"/>
                  <a:ext cx="70568" cy="37538"/>
                  <a:chOff x="2977092" y="5103955"/>
                  <a:chExt cx="70568" cy="37538"/>
                </a:xfrm>
              </p:grpSpPr>
              <p:grpSp>
                <p:nvGrpSpPr>
                  <p:cNvPr id="3519" name="Group 3518"/>
                  <p:cNvGrpSpPr/>
                  <p:nvPr/>
                </p:nvGrpSpPr>
                <p:grpSpPr>
                  <a:xfrm>
                    <a:off x="2976981" y="5103955"/>
                    <a:ext cx="28450" cy="37279"/>
                    <a:chOff x="2976981" y="5103955"/>
                    <a:chExt cx="28450" cy="37279"/>
                  </a:xfrm>
                </p:grpSpPr>
                <p:sp>
                  <p:nvSpPr>
                    <p:cNvPr id="3520" name="Freeform 3519"/>
                    <p:cNvSpPr/>
                    <p:nvPr/>
                  </p:nvSpPr>
                  <p:spPr>
                    <a:xfrm>
                      <a:off x="2976981" y="510374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21" name="Freeform 3520"/>
                    <p:cNvSpPr/>
                    <p:nvPr/>
                  </p:nvSpPr>
                  <p:spPr>
                    <a:xfrm>
                      <a:off x="2976981" y="5136885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22" name="Group 3521"/>
                  <p:cNvGrpSpPr/>
                  <p:nvPr/>
                </p:nvGrpSpPr>
                <p:grpSpPr>
                  <a:xfrm>
                    <a:off x="3018766" y="5103955"/>
                    <a:ext cx="28450" cy="37279"/>
                    <a:chOff x="3018766" y="5103955"/>
                    <a:chExt cx="28450" cy="37279"/>
                  </a:xfrm>
                </p:grpSpPr>
                <p:sp>
                  <p:nvSpPr>
                    <p:cNvPr id="3523" name="Freeform 3522"/>
                    <p:cNvSpPr/>
                    <p:nvPr/>
                  </p:nvSpPr>
                  <p:spPr>
                    <a:xfrm>
                      <a:off x="3018766" y="510374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24" name="Freeform 3523"/>
                    <p:cNvSpPr/>
                    <p:nvPr/>
                  </p:nvSpPr>
                  <p:spPr>
                    <a:xfrm>
                      <a:off x="3018766" y="5136885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525" name="Group 3524"/>
                <p:cNvGrpSpPr/>
                <p:nvPr/>
              </p:nvGrpSpPr>
              <p:grpSpPr>
                <a:xfrm>
                  <a:off x="3055995" y="5103955"/>
                  <a:ext cx="70568" cy="37538"/>
                  <a:chOff x="3055995" y="5103955"/>
                  <a:chExt cx="70568" cy="37538"/>
                </a:xfrm>
              </p:grpSpPr>
              <p:grpSp>
                <p:nvGrpSpPr>
                  <p:cNvPr id="3526" name="Group 3525"/>
                  <p:cNvGrpSpPr/>
                  <p:nvPr/>
                </p:nvGrpSpPr>
                <p:grpSpPr>
                  <a:xfrm>
                    <a:off x="3055884" y="5103955"/>
                    <a:ext cx="28450" cy="37279"/>
                    <a:chOff x="3055884" y="5103955"/>
                    <a:chExt cx="28450" cy="37279"/>
                  </a:xfrm>
                </p:grpSpPr>
                <p:sp>
                  <p:nvSpPr>
                    <p:cNvPr id="3527" name="Freeform 3526"/>
                    <p:cNvSpPr/>
                    <p:nvPr/>
                  </p:nvSpPr>
                  <p:spPr>
                    <a:xfrm>
                      <a:off x="3055884" y="510374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28" name="Freeform 3527"/>
                    <p:cNvSpPr/>
                    <p:nvPr/>
                  </p:nvSpPr>
                  <p:spPr>
                    <a:xfrm>
                      <a:off x="3055884" y="5136885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29" name="Group 3528"/>
                  <p:cNvGrpSpPr/>
                  <p:nvPr/>
                </p:nvGrpSpPr>
                <p:grpSpPr>
                  <a:xfrm>
                    <a:off x="3097669" y="5103955"/>
                    <a:ext cx="28450" cy="37279"/>
                    <a:chOff x="3097669" y="5103955"/>
                    <a:chExt cx="28450" cy="37279"/>
                  </a:xfrm>
                </p:grpSpPr>
                <p:sp>
                  <p:nvSpPr>
                    <p:cNvPr id="3530" name="Freeform 3529"/>
                    <p:cNvSpPr/>
                    <p:nvPr/>
                  </p:nvSpPr>
                  <p:spPr>
                    <a:xfrm>
                      <a:off x="3097669" y="510374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31" name="Freeform 3530"/>
                    <p:cNvSpPr/>
                    <p:nvPr/>
                  </p:nvSpPr>
                  <p:spPr>
                    <a:xfrm>
                      <a:off x="3097669" y="5136885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32" name="Group 3531"/>
              <p:cNvGrpSpPr/>
              <p:nvPr/>
            </p:nvGrpSpPr>
            <p:grpSpPr>
              <a:xfrm>
                <a:off x="2976814" y="5285718"/>
                <a:ext cx="149471" cy="37538"/>
                <a:chOff x="2976814" y="5285718"/>
                <a:chExt cx="149471" cy="37538"/>
              </a:xfrm>
            </p:grpSpPr>
            <p:grpSp>
              <p:nvGrpSpPr>
                <p:cNvPr id="3533" name="Group 3532"/>
                <p:cNvGrpSpPr/>
                <p:nvPr/>
              </p:nvGrpSpPr>
              <p:grpSpPr>
                <a:xfrm>
                  <a:off x="2977092" y="5285718"/>
                  <a:ext cx="70568" cy="37538"/>
                  <a:chOff x="2977092" y="5285718"/>
                  <a:chExt cx="70568" cy="37538"/>
                </a:xfrm>
              </p:grpSpPr>
              <p:grpSp>
                <p:nvGrpSpPr>
                  <p:cNvPr id="3534" name="Group 3533"/>
                  <p:cNvGrpSpPr/>
                  <p:nvPr/>
                </p:nvGrpSpPr>
                <p:grpSpPr>
                  <a:xfrm>
                    <a:off x="2976981" y="5285718"/>
                    <a:ext cx="28450" cy="37279"/>
                    <a:chOff x="2976981" y="5285718"/>
                    <a:chExt cx="28450" cy="37279"/>
                  </a:xfrm>
                </p:grpSpPr>
                <p:sp>
                  <p:nvSpPr>
                    <p:cNvPr id="3535" name="Freeform 3534"/>
                    <p:cNvSpPr/>
                    <p:nvPr/>
                  </p:nvSpPr>
                  <p:spPr>
                    <a:xfrm>
                      <a:off x="2976981" y="528551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36" name="Freeform 3535"/>
                    <p:cNvSpPr/>
                    <p:nvPr/>
                  </p:nvSpPr>
                  <p:spPr>
                    <a:xfrm>
                      <a:off x="2976981" y="531864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37" name="Group 3536"/>
                  <p:cNvGrpSpPr/>
                  <p:nvPr/>
                </p:nvGrpSpPr>
                <p:grpSpPr>
                  <a:xfrm>
                    <a:off x="3018766" y="5285718"/>
                    <a:ext cx="28450" cy="37279"/>
                    <a:chOff x="3018766" y="5285718"/>
                    <a:chExt cx="28450" cy="37279"/>
                  </a:xfrm>
                </p:grpSpPr>
                <p:sp>
                  <p:nvSpPr>
                    <p:cNvPr id="3538" name="Freeform 3537"/>
                    <p:cNvSpPr/>
                    <p:nvPr/>
                  </p:nvSpPr>
                  <p:spPr>
                    <a:xfrm>
                      <a:off x="3018766" y="528551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39" name="Freeform 3538"/>
                    <p:cNvSpPr/>
                    <p:nvPr/>
                  </p:nvSpPr>
                  <p:spPr>
                    <a:xfrm>
                      <a:off x="3018766" y="531864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540" name="Group 3539"/>
                <p:cNvGrpSpPr/>
                <p:nvPr/>
              </p:nvGrpSpPr>
              <p:grpSpPr>
                <a:xfrm>
                  <a:off x="3055995" y="5285718"/>
                  <a:ext cx="70568" cy="37538"/>
                  <a:chOff x="3055995" y="5285718"/>
                  <a:chExt cx="70568" cy="37538"/>
                </a:xfrm>
              </p:grpSpPr>
              <p:grpSp>
                <p:nvGrpSpPr>
                  <p:cNvPr id="3541" name="Group 3540"/>
                  <p:cNvGrpSpPr/>
                  <p:nvPr/>
                </p:nvGrpSpPr>
                <p:grpSpPr>
                  <a:xfrm>
                    <a:off x="3055884" y="5285718"/>
                    <a:ext cx="28450" cy="37279"/>
                    <a:chOff x="3055884" y="5285718"/>
                    <a:chExt cx="28450" cy="37279"/>
                  </a:xfrm>
                </p:grpSpPr>
                <p:sp>
                  <p:nvSpPr>
                    <p:cNvPr id="3542" name="Freeform 3541"/>
                    <p:cNvSpPr/>
                    <p:nvPr/>
                  </p:nvSpPr>
                  <p:spPr>
                    <a:xfrm>
                      <a:off x="3055884" y="528551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43" name="Freeform 3542"/>
                    <p:cNvSpPr/>
                    <p:nvPr/>
                  </p:nvSpPr>
                  <p:spPr>
                    <a:xfrm>
                      <a:off x="3055884" y="531864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44" name="Group 3543"/>
                  <p:cNvGrpSpPr/>
                  <p:nvPr/>
                </p:nvGrpSpPr>
                <p:grpSpPr>
                  <a:xfrm>
                    <a:off x="3097669" y="5285718"/>
                    <a:ext cx="28450" cy="37279"/>
                    <a:chOff x="3097669" y="5285718"/>
                    <a:chExt cx="28450" cy="37279"/>
                  </a:xfrm>
                </p:grpSpPr>
                <p:sp>
                  <p:nvSpPr>
                    <p:cNvPr id="3545" name="Freeform 3544"/>
                    <p:cNvSpPr/>
                    <p:nvPr/>
                  </p:nvSpPr>
                  <p:spPr>
                    <a:xfrm>
                      <a:off x="3097669" y="528551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46" name="Freeform 3545"/>
                    <p:cNvSpPr/>
                    <p:nvPr/>
                  </p:nvSpPr>
                  <p:spPr>
                    <a:xfrm>
                      <a:off x="3097669" y="531864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47" name="Group 3546"/>
              <p:cNvGrpSpPr/>
              <p:nvPr/>
            </p:nvGrpSpPr>
            <p:grpSpPr>
              <a:xfrm>
                <a:off x="2976814" y="5348573"/>
                <a:ext cx="149471" cy="37538"/>
                <a:chOff x="2976814" y="5348573"/>
                <a:chExt cx="149471" cy="37538"/>
              </a:xfrm>
            </p:grpSpPr>
            <p:grpSp>
              <p:nvGrpSpPr>
                <p:cNvPr id="3548" name="Group 3547"/>
                <p:cNvGrpSpPr/>
                <p:nvPr/>
              </p:nvGrpSpPr>
              <p:grpSpPr>
                <a:xfrm>
                  <a:off x="2977092" y="5348573"/>
                  <a:ext cx="70568" cy="37538"/>
                  <a:chOff x="2977092" y="5348573"/>
                  <a:chExt cx="70568" cy="37538"/>
                </a:xfrm>
              </p:grpSpPr>
              <p:grpSp>
                <p:nvGrpSpPr>
                  <p:cNvPr id="3549" name="Group 3548"/>
                  <p:cNvGrpSpPr/>
                  <p:nvPr/>
                </p:nvGrpSpPr>
                <p:grpSpPr>
                  <a:xfrm>
                    <a:off x="2976981" y="5348573"/>
                    <a:ext cx="28450" cy="37279"/>
                    <a:chOff x="2976981" y="5348573"/>
                    <a:chExt cx="28450" cy="37279"/>
                  </a:xfrm>
                </p:grpSpPr>
                <p:sp>
                  <p:nvSpPr>
                    <p:cNvPr id="3550" name="Freeform 3549"/>
                    <p:cNvSpPr/>
                    <p:nvPr/>
                  </p:nvSpPr>
                  <p:spPr>
                    <a:xfrm>
                      <a:off x="2976981" y="5348366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51" name="Freeform 3550"/>
                    <p:cNvSpPr/>
                    <p:nvPr/>
                  </p:nvSpPr>
                  <p:spPr>
                    <a:xfrm>
                      <a:off x="2976981" y="5381503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52" name="Group 3551"/>
                  <p:cNvGrpSpPr/>
                  <p:nvPr/>
                </p:nvGrpSpPr>
                <p:grpSpPr>
                  <a:xfrm>
                    <a:off x="3018766" y="5348573"/>
                    <a:ext cx="28450" cy="37279"/>
                    <a:chOff x="3018766" y="5348573"/>
                    <a:chExt cx="28450" cy="37279"/>
                  </a:xfrm>
                </p:grpSpPr>
                <p:sp>
                  <p:nvSpPr>
                    <p:cNvPr id="3553" name="Freeform 3552"/>
                    <p:cNvSpPr/>
                    <p:nvPr/>
                  </p:nvSpPr>
                  <p:spPr>
                    <a:xfrm>
                      <a:off x="3018766" y="5348366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54" name="Freeform 3553"/>
                    <p:cNvSpPr/>
                    <p:nvPr/>
                  </p:nvSpPr>
                  <p:spPr>
                    <a:xfrm>
                      <a:off x="3018766" y="5381503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555" name="Group 3554"/>
                <p:cNvGrpSpPr/>
                <p:nvPr/>
              </p:nvGrpSpPr>
              <p:grpSpPr>
                <a:xfrm>
                  <a:off x="3055995" y="5348573"/>
                  <a:ext cx="70568" cy="37538"/>
                  <a:chOff x="3055995" y="5348573"/>
                  <a:chExt cx="70568" cy="37538"/>
                </a:xfrm>
              </p:grpSpPr>
              <p:grpSp>
                <p:nvGrpSpPr>
                  <p:cNvPr id="3556" name="Group 3555"/>
                  <p:cNvGrpSpPr/>
                  <p:nvPr/>
                </p:nvGrpSpPr>
                <p:grpSpPr>
                  <a:xfrm>
                    <a:off x="3055884" y="5348573"/>
                    <a:ext cx="28450" cy="37279"/>
                    <a:chOff x="3055884" y="5348573"/>
                    <a:chExt cx="28450" cy="37279"/>
                  </a:xfrm>
                </p:grpSpPr>
                <p:sp>
                  <p:nvSpPr>
                    <p:cNvPr id="3557" name="Freeform 3556"/>
                    <p:cNvSpPr/>
                    <p:nvPr/>
                  </p:nvSpPr>
                  <p:spPr>
                    <a:xfrm>
                      <a:off x="3055884" y="5348366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58" name="Freeform 3557"/>
                    <p:cNvSpPr/>
                    <p:nvPr/>
                  </p:nvSpPr>
                  <p:spPr>
                    <a:xfrm>
                      <a:off x="3055884" y="5381503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59" name="Group 3558"/>
                  <p:cNvGrpSpPr/>
                  <p:nvPr/>
                </p:nvGrpSpPr>
                <p:grpSpPr>
                  <a:xfrm>
                    <a:off x="3097669" y="5348573"/>
                    <a:ext cx="28450" cy="37279"/>
                    <a:chOff x="3097669" y="5348573"/>
                    <a:chExt cx="28450" cy="37279"/>
                  </a:xfrm>
                </p:grpSpPr>
                <p:sp>
                  <p:nvSpPr>
                    <p:cNvPr id="3560" name="Freeform 3559"/>
                    <p:cNvSpPr/>
                    <p:nvPr/>
                  </p:nvSpPr>
                  <p:spPr>
                    <a:xfrm>
                      <a:off x="3097669" y="5348366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61" name="Freeform 3560"/>
                    <p:cNvSpPr/>
                    <p:nvPr/>
                  </p:nvSpPr>
                  <p:spPr>
                    <a:xfrm>
                      <a:off x="3097669" y="5381503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62" name="Group 3561"/>
              <p:cNvGrpSpPr/>
              <p:nvPr/>
            </p:nvGrpSpPr>
            <p:grpSpPr>
              <a:xfrm>
                <a:off x="2976814" y="5407339"/>
                <a:ext cx="149471" cy="37538"/>
                <a:chOff x="2976814" y="5407339"/>
                <a:chExt cx="149471" cy="37538"/>
              </a:xfrm>
            </p:grpSpPr>
            <p:grpSp>
              <p:nvGrpSpPr>
                <p:cNvPr id="3563" name="Group 3562"/>
                <p:cNvGrpSpPr/>
                <p:nvPr/>
              </p:nvGrpSpPr>
              <p:grpSpPr>
                <a:xfrm>
                  <a:off x="2977092" y="5407339"/>
                  <a:ext cx="70568" cy="37538"/>
                  <a:chOff x="2977092" y="5407339"/>
                  <a:chExt cx="70568" cy="37538"/>
                </a:xfrm>
              </p:grpSpPr>
              <p:grpSp>
                <p:nvGrpSpPr>
                  <p:cNvPr id="3564" name="Group 3563"/>
                  <p:cNvGrpSpPr/>
                  <p:nvPr/>
                </p:nvGrpSpPr>
                <p:grpSpPr>
                  <a:xfrm>
                    <a:off x="2976981" y="5407339"/>
                    <a:ext cx="28450" cy="37279"/>
                    <a:chOff x="2976981" y="5407339"/>
                    <a:chExt cx="28450" cy="37279"/>
                  </a:xfrm>
                </p:grpSpPr>
                <p:sp>
                  <p:nvSpPr>
                    <p:cNvPr id="3565" name="Freeform 3564"/>
                    <p:cNvSpPr/>
                    <p:nvPr/>
                  </p:nvSpPr>
                  <p:spPr>
                    <a:xfrm>
                      <a:off x="2976981" y="540713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66" name="Freeform 3565"/>
                    <p:cNvSpPr/>
                    <p:nvPr/>
                  </p:nvSpPr>
                  <p:spPr>
                    <a:xfrm>
                      <a:off x="2976981" y="544026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67" name="Group 3566"/>
                  <p:cNvGrpSpPr/>
                  <p:nvPr/>
                </p:nvGrpSpPr>
                <p:grpSpPr>
                  <a:xfrm>
                    <a:off x="3018766" y="5407339"/>
                    <a:ext cx="28450" cy="37279"/>
                    <a:chOff x="3018766" y="5407339"/>
                    <a:chExt cx="28450" cy="37279"/>
                  </a:xfrm>
                </p:grpSpPr>
                <p:sp>
                  <p:nvSpPr>
                    <p:cNvPr id="3568" name="Freeform 3567"/>
                    <p:cNvSpPr/>
                    <p:nvPr/>
                  </p:nvSpPr>
                  <p:spPr>
                    <a:xfrm>
                      <a:off x="3018766" y="540713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69" name="Freeform 3568"/>
                    <p:cNvSpPr/>
                    <p:nvPr/>
                  </p:nvSpPr>
                  <p:spPr>
                    <a:xfrm>
                      <a:off x="3018766" y="544026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570" name="Group 3569"/>
                <p:cNvGrpSpPr/>
                <p:nvPr/>
              </p:nvGrpSpPr>
              <p:grpSpPr>
                <a:xfrm>
                  <a:off x="3055995" y="5407339"/>
                  <a:ext cx="70568" cy="37538"/>
                  <a:chOff x="3055995" y="5407339"/>
                  <a:chExt cx="70568" cy="37538"/>
                </a:xfrm>
              </p:grpSpPr>
              <p:grpSp>
                <p:nvGrpSpPr>
                  <p:cNvPr id="3571" name="Group 3570"/>
                  <p:cNvGrpSpPr/>
                  <p:nvPr/>
                </p:nvGrpSpPr>
                <p:grpSpPr>
                  <a:xfrm>
                    <a:off x="3055884" y="5407339"/>
                    <a:ext cx="28450" cy="37279"/>
                    <a:chOff x="3055884" y="5407339"/>
                    <a:chExt cx="28450" cy="37279"/>
                  </a:xfrm>
                </p:grpSpPr>
                <p:sp>
                  <p:nvSpPr>
                    <p:cNvPr id="3572" name="Freeform 3571"/>
                    <p:cNvSpPr/>
                    <p:nvPr/>
                  </p:nvSpPr>
                  <p:spPr>
                    <a:xfrm>
                      <a:off x="3055884" y="540713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73" name="Freeform 3572"/>
                    <p:cNvSpPr/>
                    <p:nvPr/>
                  </p:nvSpPr>
                  <p:spPr>
                    <a:xfrm>
                      <a:off x="3055884" y="544026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74" name="Group 3573"/>
                  <p:cNvGrpSpPr/>
                  <p:nvPr/>
                </p:nvGrpSpPr>
                <p:grpSpPr>
                  <a:xfrm>
                    <a:off x="3097669" y="5407339"/>
                    <a:ext cx="28450" cy="37279"/>
                    <a:chOff x="3097669" y="5407339"/>
                    <a:chExt cx="28450" cy="37279"/>
                  </a:xfrm>
                </p:grpSpPr>
                <p:sp>
                  <p:nvSpPr>
                    <p:cNvPr id="3575" name="Freeform 3574"/>
                    <p:cNvSpPr/>
                    <p:nvPr/>
                  </p:nvSpPr>
                  <p:spPr>
                    <a:xfrm>
                      <a:off x="3097669" y="540713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76" name="Freeform 3575"/>
                    <p:cNvSpPr/>
                    <p:nvPr/>
                  </p:nvSpPr>
                  <p:spPr>
                    <a:xfrm>
                      <a:off x="3097669" y="5440269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77" name="Group 3576"/>
              <p:cNvGrpSpPr/>
              <p:nvPr/>
            </p:nvGrpSpPr>
            <p:grpSpPr>
              <a:xfrm>
                <a:off x="2976814" y="5518659"/>
                <a:ext cx="149471" cy="37538"/>
                <a:chOff x="2976814" y="5518659"/>
                <a:chExt cx="149471" cy="37538"/>
              </a:xfrm>
            </p:grpSpPr>
            <p:grpSp>
              <p:nvGrpSpPr>
                <p:cNvPr id="3578" name="Group 3577"/>
                <p:cNvGrpSpPr/>
                <p:nvPr/>
              </p:nvGrpSpPr>
              <p:grpSpPr>
                <a:xfrm>
                  <a:off x="2977092" y="5518659"/>
                  <a:ext cx="70568" cy="37538"/>
                  <a:chOff x="2977092" y="5518659"/>
                  <a:chExt cx="70568" cy="37538"/>
                </a:xfrm>
              </p:grpSpPr>
              <p:grpSp>
                <p:nvGrpSpPr>
                  <p:cNvPr id="3579" name="Group 3578"/>
                  <p:cNvGrpSpPr/>
                  <p:nvPr/>
                </p:nvGrpSpPr>
                <p:grpSpPr>
                  <a:xfrm>
                    <a:off x="2976981" y="5518659"/>
                    <a:ext cx="28450" cy="37279"/>
                    <a:chOff x="2976981" y="5518659"/>
                    <a:chExt cx="28450" cy="37279"/>
                  </a:xfrm>
                </p:grpSpPr>
                <p:sp>
                  <p:nvSpPr>
                    <p:cNvPr id="3580" name="Freeform 3579"/>
                    <p:cNvSpPr/>
                    <p:nvPr/>
                  </p:nvSpPr>
                  <p:spPr>
                    <a:xfrm>
                      <a:off x="2976981" y="551845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81" name="Freeform 3580"/>
                    <p:cNvSpPr/>
                    <p:nvPr/>
                  </p:nvSpPr>
                  <p:spPr>
                    <a:xfrm>
                      <a:off x="2976981" y="555158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82" name="Group 3581"/>
                  <p:cNvGrpSpPr/>
                  <p:nvPr/>
                </p:nvGrpSpPr>
                <p:grpSpPr>
                  <a:xfrm>
                    <a:off x="3018766" y="5518659"/>
                    <a:ext cx="28450" cy="37279"/>
                    <a:chOff x="3018766" y="5518659"/>
                    <a:chExt cx="28450" cy="37279"/>
                  </a:xfrm>
                </p:grpSpPr>
                <p:sp>
                  <p:nvSpPr>
                    <p:cNvPr id="3583" name="Freeform 3582"/>
                    <p:cNvSpPr/>
                    <p:nvPr/>
                  </p:nvSpPr>
                  <p:spPr>
                    <a:xfrm>
                      <a:off x="3018766" y="551845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84" name="Freeform 3583"/>
                    <p:cNvSpPr/>
                    <p:nvPr/>
                  </p:nvSpPr>
                  <p:spPr>
                    <a:xfrm>
                      <a:off x="3018766" y="555158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585" name="Group 3584"/>
                <p:cNvGrpSpPr/>
                <p:nvPr/>
              </p:nvGrpSpPr>
              <p:grpSpPr>
                <a:xfrm>
                  <a:off x="3055995" y="5518659"/>
                  <a:ext cx="70568" cy="37538"/>
                  <a:chOff x="3055995" y="5518659"/>
                  <a:chExt cx="70568" cy="37538"/>
                </a:xfrm>
              </p:grpSpPr>
              <p:grpSp>
                <p:nvGrpSpPr>
                  <p:cNvPr id="3586" name="Group 3585"/>
                  <p:cNvGrpSpPr/>
                  <p:nvPr/>
                </p:nvGrpSpPr>
                <p:grpSpPr>
                  <a:xfrm>
                    <a:off x="3055884" y="5518659"/>
                    <a:ext cx="28450" cy="37279"/>
                    <a:chOff x="3055884" y="5518659"/>
                    <a:chExt cx="28450" cy="37279"/>
                  </a:xfrm>
                </p:grpSpPr>
                <p:sp>
                  <p:nvSpPr>
                    <p:cNvPr id="3587" name="Freeform 3586"/>
                    <p:cNvSpPr/>
                    <p:nvPr/>
                  </p:nvSpPr>
                  <p:spPr>
                    <a:xfrm>
                      <a:off x="3055884" y="551845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88" name="Freeform 3587"/>
                    <p:cNvSpPr/>
                    <p:nvPr/>
                  </p:nvSpPr>
                  <p:spPr>
                    <a:xfrm>
                      <a:off x="3055884" y="555158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89" name="Group 3588"/>
                  <p:cNvGrpSpPr/>
                  <p:nvPr/>
                </p:nvGrpSpPr>
                <p:grpSpPr>
                  <a:xfrm>
                    <a:off x="3097669" y="5518659"/>
                    <a:ext cx="28450" cy="37279"/>
                    <a:chOff x="3097669" y="5518659"/>
                    <a:chExt cx="28450" cy="37279"/>
                  </a:xfrm>
                </p:grpSpPr>
                <p:sp>
                  <p:nvSpPr>
                    <p:cNvPr id="3590" name="Freeform 3589"/>
                    <p:cNvSpPr/>
                    <p:nvPr/>
                  </p:nvSpPr>
                  <p:spPr>
                    <a:xfrm>
                      <a:off x="3097669" y="5518452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91" name="Freeform 3590"/>
                    <p:cNvSpPr/>
                    <p:nvPr/>
                  </p:nvSpPr>
                  <p:spPr>
                    <a:xfrm>
                      <a:off x="3097669" y="555158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3592" name="Group 3591"/>
              <p:cNvGrpSpPr/>
              <p:nvPr/>
            </p:nvGrpSpPr>
            <p:grpSpPr>
              <a:xfrm>
                <a:off x="2976814" y="5461704"/>
                <a:ext cx="149471" cy="37538"/>
                <a:chOff x="2976814" y="5461704"/>
                <a:chExt cx="149471" cy="37538"/>
              </a:xfrm>
            </p:grpSpPr>
            <p:grpSp>
              <p:nvGrpSpPr>
                <p:cNvPr id="3593" name="Group 3592"/>
                <p:cNvGrpSpPr/>
                <p:nvPr/>
              </p:nvGrpSpPr>
              <p:grpSpPr>
                <a:xfrm>
                  <a:off x="2977092" y="5461704"/>
                  <a:ext cx="70568" cy="37538"/>
                  <a:chOff x="2977092" y="5461704"/>
                  <a:chExt cx="70568" cy="37538"/>
                </a:xfrm>
              </p:grpSpPr>
              <p:grpSp>
                <p:nvGrpSpPr>
                  <p:cNvPr id="3594" name="Group 3593"/>
                  <p:cNvGrpSpPr/>
                  <p:nvPr/>
                </p:nvGrpSpPr>
                <p:grpSpPr>
                  <a:xfrm>
                    <a:off x="2976981" y="5461704"/>
                    <a:ext cx="28450" cy="37279"/>
                    <a:chOff x="2976981" y="5461704"/>
                    <a:chExt cx="28450" cy="37279"/>
                  </a:xfrm>
                </p:grpSpPr>
                <p:sp>
                  <p:nvSpPr>
                    <p:cNvPr id="3595" name="Freeform 3594"/>
                    <p:cNvSpPr/>
                    <p:nvPr/>
                  </p:nvSpPr>
                  <p:spPr>
                    <a:xfrm>
                      <a:off x="2976981" y="546149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96" name="Freeform 3595"/>
                    <p:cNvSpPr/>
                    <p:nvPr/>
                  </p:nvSpPr>
                  <p:spPr>
                    <a:xfrm>
                      <a:off x="2976981" y="549463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597" name="Group 3596"/>
                  <p:cNvGrpSpPr/>
                  <p:nvPr/>
                </p:nvGrpSpPr>
                <p:grpSpPr>
                  <a:xfrm>
                    <a:off x="3018766" y="5461704"/>
                    <a:ext cx="28450" cy="37279"/>
                    <a:chOff x="3018766" y="5461704"/>
                    <a:chExt cx="28450" cy="37279"/>
                  </a:xfrm>
                </p:grpSpPr>
                <p:sp>
                  <p:nvSpPr>
                    <p:cNvPr id="3598" name="Freeform 3597"/>
                    <p:cNvSpPr/>
                    <p:nvPr/>
                  </p:nvSpPr>
                  <p:spPr>
                    <a:xfrm>
                      <a:off x="3018766" y="546149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599" name="Freeform 3598"/>
                    <p:cNvSpPr/>
                    <p:nvPr/>
                  </p:nvSpPr>
                  <p:spPr>
                    <a:xfrm>
                      <a:off x="3018766" y="549463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3600" name="Group 3599"/>
                <p:cNvGrpSpPr/>
                <p:nvPr/>
              </p:nvGrpSpPr>
              <p:grpSpPr>
                <a:xfrm>
                  <a:off x="3055995" y="5461704"/>
                  <a:ext cx="70568" cy="37538"/>
                  <a:chOff x="3055995" y="5461704"/>
                  <a:chExt cx="70568" cy="37538"/>
                </a:xfrm>
              </p:grpSpPr>
              <p:grpSp>
                <p:nvGrpSpPr>
                  <p:cNvPr id="3601" name="Group 3600"/>
                  <p:cNvGrpSpPr/>
                  <p:nvPr/>
                </p:nvGrpSpPr>
                <p:grpSpPr>
                  <a:xfrm>
                    <a:off x="3055884" y="5461704"/>
                    <a:ext cx="28450" cy="37279"/>
                    <a:chOff x="3055884" y="5461704"/>
                    <a:chExt cx="28450" cy="37279"/>
                  </a:xfrm>
                </p:grpSpPr>
                <p:sp>
                  <p:nvSpPr>
                    <p:cNvPr id="3602" name="Freeform 3601"/>
                    <p:cNvSpPr/>
                    <p:nvPr/>
                  </p:nvSpPr>
                  <p:spPr>
                    <a:xfrm>
                      <a:off x="3055884" y="546149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603" name="Freeform 3602"/>
                    <p:cNvSpPr/>
                    <p:nvPr/>
                  </p:nvSpPr>
                  <p:spPr>
                    <a:xfrm>
                      <a:off x="3055884" y="549463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604" name="Group 3603"/>
                  <p:cNvGrpSpPr/>
                  <p:nvPr/>
                </p:nvGrpSpPr>
                <p:grpSpPr>
                  <a:xfrm>
                    <a:off x="3097669" y="5461704"/>
                    <a:ext cx="28450" cy="37279"/>
                    <a:chOff x="3097669" y="5461704"/>
                    <a:chExt cx="28450" cy="37279"/>
                  </a:xfrm>
                </p:grpSpPr>
                <p:sp>
                  <p:nvSpPr>
                    <p:cNvPr id="3605" name="Freeform 3604"/>
                    <p:cNvSpPr/>
                    <p:nvPr/>
                  </p:nvSpPr>
                  <p:spPr>
                    <a:xfrm>
                      <a:off x="3097669" y="546149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3606" name="Freeform 3605"/>
                    <p:cNvSpPr/>
                    <p:nvPr/>
                  </p:nvSpPr>
                  <p:spPr>
                    <a:xfrm>
                      <a:off x="3097669" y="549463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</p:grpSp>
        <p:grpSp>
          <p:nvGrpSpPr>
            <p:cNvPr id="3607" name="Group 3606"/>
            <p:cNvGrpSpPr/>
            <p:nvPr/>
          </p:nvGrpSpPr>
          <p:grpSpPr>
            <a:xfrm>
              <a:off x="3001005" y="5575954"/>
              <a:ext cx="188625" cy="128460"/>
              <a:chOff x="3001005" y="5575954"/>
              <a:chExt cx="188625" cy="128460"/>
            </a:xfrm>
          </p:grpSpPr>
          <p:sp>
            <p:nvSpPr>
              <p:cNvPr id="3608" name="Freeform 3607"/>
              <p:cNvSpPr/>
              <p:nvPr/>
            </p:nvSpPr>
            <p:spPr>
              <a:xfrm>
                <a:off x="3000519" y="5613543"/>
                <a:ext cx="188752" cy="91661"/>
              </a:xfrm>
              <a:custGeom>
                <a:avLst/>
                <a:gdLst/>
                <a:ahLst/>
                <a:cxnLst/>
                <a:rect l="0" t="0" r="0" b="0"/>
                <a:pathLst>
                  <a:path w="188752" h="91661">
                    <a:moveTo>
                      <a:pt x="0" y="57383"/>
                    </a:moveTo>
                    <a:cubicBezTo>
                      <a:pt x="0" y="48246"/>
                      <a:pt x="490" y="-343"/>
                      <a:pt x="490" y="-343"/>
                    </a:cubicBezTo>
                    <a:cubicBezTo>
                      <a:pt x="490" y="-343"/>
                      <a:pt x="67382" y="23324"/>
                      <a:pt x="94166" y="23324"/>
                    </a:cubicBezTo>
                    <a:cubicBezTo>
                      <a:pt x="127647" y="23324"/>
                      <a:pt x="188752" y="0"/>
                      <a:pt x="188752" y="0"/>
                    </a:cubicBezTo>
                    <a:cubicBezTo>
                      <a:pt x="188752" y="0"/>
                      <a:pt x="188752" y="50665"/>
                      <a:pt x="188752" y="57383"/>
                    </a:cubicBezTo>
                    <a:cubicBezTo>
                      <a:pt x="188752" y="76193"/>
                      <a:pt x="146247" y="91300"/>
                      <a:pt x="94166" y="91300"/>
                    </a:cubicBezTo>
                    <a:cubicBezTo>
                      <a:pt x="42086" y="91300"/>
                      <a:pt x="0" y="76193"/>
                      <a:pt x="0" y="573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B474F"/>
                  </a:gs>
                  <a:gs pos="50000">
                    <a:srgbClr val="CCE0E0"/>
                  </a:gs>
                  <a:gs pos="100000">
                    <a:srgbClr val="0B474F"/>
                  </a:gs>
                </a:gsLst>
                <a:lin ang="0" scaled="0"/>
              </a:gradFill>
              <a:ln w="4750" cap="flat">
                <a:noFill/>
                <a:miter lim="800000"/>
              </a:ln>
            </p:spPr>
          </p:sp>
          <p:sp>
            <p:nvSpPr>
              <p:cNvPr id="3609" name="Freeform 3608"/>
              <p:cNvSpPr/>
              <p:nvPr/>
            </p:nvSpPr>
            <p:spPr>
              <a:xfrm>
                <a:off x="3000705" y="5576423"/>
                <a:ext cx="188646" cy="74833"/>
              </a:xfrm>
              <a:custGeom>
                <a:avLst/>
                <a:gdLst/>
                <a:ahLst/>
                <a:cxnLst/>
                <a:rect l="0" t="0" r="0" b="0"/>
                <a:pathLst>
                  <a:path w="188646" h="74833">
                    <a:moveTo>
                      <a:pt x="0" y="37417"/>
                    </a:moveTo>
                    <a:cubicBezTo>
                      <a:pt x="0" y="16752"/>
                      <a:pt x="42230" y="0"/>
                      <a:pt x="94323" y="0"/>
                    </a:cubicBezTo>
                    <a:cubicBezTo>
                      <a:pt x="146416" y="0"/>
                      <a:pt x="188646" y="16752"/>
                      <a:pt x="188646" y="37417"/>
                    </a:cubicBezTo>
                    <a:cubicBezTo>
                      <a:pt x="188646" y="58081"/>
                      <a:pt x="146416" y="74833"/>
                      <a:pt x="94323" y="74833"/>
                    </a:cubicBezTo>
                    <a:cubicBezTo>
                      <a:pt x="42230" y="74833"/>
                      <a:pt x="0" y="58081"/>
                      <a:pt x="0" y="374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424A"/>
                  </a:gs>
                  <a:gs pos="50000">
                    <a:srgbClr val="C0D4D4"/>
                  </a:gs>
                  <a:gs pos="100000">
                    <a:srgbClr val="0A424A"/>
                  </a:gs>
                </a:gsLst>
                <a:lin ang="0" scaled="0"/>
              </a:gradFill>
              <a:ln w="4750" cap="flat">
                <a:noFill/>
                <a:miter lim="800000"/>
              </a:ln>
            </p:spPr>
          </p:sp>
          <p:sp>
            <p:nvSpPr>
              <p:cNvPr id="3610" name="Freeform 3609"/>
              <p:cNvSpPr/>
              <p:nvPr/>
            </p:nvSpPr>
            <p:spPr>
              <a:xfrm>
                <a:off x="3061246" y="5623009"/>
                <a:ext cx="36189" cy="24369"/>
              </a:xfrm>
              <a:custGeom>
                <a:avLst/>
                <a:gdLst/>
                <a:ahLst/>
                <a:cxnLst/>
                <a:rect l="0" t="0" r="0" b="0"/>
                <a:pathLst>
                  <a:path w="36189" h="24369">
                    <a:moveTo>
                      <a:pt x="22158" y="-48"/>
                    </a:moveTo>
                    <a:lnTo>
                      <a:pt x="35336" y="2113"/>
                    </a:lnTo>
                    <a:lnTo>
                      <a:pt x="20035" y="16600"/>
                    </a:lnTo>
                    <a:lnTo>
                      <a:pt x="28808" y="18900"/>
                    </a:lnTo>
                    <a:lnTo>
                      <a:pt x="-253" y="24417"/>
                    </a:lnTo>
                    <a:lnTo>
                      <a:pt x="-746" y="11465"/>
                    </a:lnTo>
                    <a:lnTo>
                      <a:pt x="7090" y="13094"/>
                    </a:lnTo>
                    <a:lnTo>
                      <a:pt x="22158" y="-48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3611" name="Freeform 3610"/>
              <p:cNvSpPr/>
              <p:nvPr/>
            </p:nvSpPr>
            <p:spPr>
              <a:xfrm>
                <a:off x="3060851" y="5626021"/>
                <a:ext cx="33546" cy="21492"/>
              </a:xfrm>
              <a:custGeom>
                <a:avLst/>
                <a:gdLst/>
                <a:ahLst/>
                <a:cxnLst/>
                <a:rect l="0" t="0" r="0" b="0"/>
                <a:pathLst>
                  <a:path w="33546" h="21492">
                    <a:moveTo>
                      <a:pt x="23121" y="-49"/>
                    </a:moveTo>
                    <a:lnTo>
                      <a:pt x="33546" y="563"/>
                    </a:lnTo>
                    <a:lnTo>
                      <a:pt x="19623" y="14274"/>
                    </a:lnTo>
                    <a:lnTo>
                      <a:pt x="21948" y="17238"/>
                    </a:lnTo>
                    <a:lnTo>
                      <a:pt x="146" y="21392"/>
                    </a:lnTo>
                    <a:lnTo>
                      <a:pt x="218" y="11464"/>
                    </a:lnTo>
                    <a:lnTo>
                      <a:pt x="8053" y="13094"/>
                    </a:lnTo>
                    <a:lnTo>
                      <a:pt x="23121" y="-49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  <p:sp>
            <p:nvSpPr>
              <p:cNvPr id="3612" name="Freeform 3611"/>
              <p:cNvSpPr/>
              <p:nvPr/>
            </p:nvSpPr>
            <p:spPr>
              <a:xfrm flipH="1" flipV="1">
                <a:off x="3095517" y="5584851"/>
                <a:ext cx="36442" cy="24369"/>
              </a:xfrm>
              <a:custGeom>
                <a:avLst/>
                <a:gdLst/>
                <a:ahLst/>
                <a:cxnLst/>
                <a:rect l="0" t="0" r="0" b="0"/>
                <a:pathLst>
                  <a:path w="36442" h="24369">
                    <a:moveTo>
                      <a:pt x="22339" y="-72"/>
                    </a:moveTo>
                    <a:lnTo>
                      <a:pt x="36511" y="3621"/>
                    </a:lnTo>
                    <a:lnTo>
                      <a:pt x="22794" y="15436"/>
                    </a:lnTo>
                    <a:lnTo>
                      <a:pt x="30320" y="16875"/>
                    </a:lnTo>
                    <a:lnTo>
                      <a:pt x="477" y="24310"/>
                    </a:lnTo>
                    <a:lnTo>
                      <a:pt x="-42" y="10519"/>
                    </a:lnTo>
                    <a:lnTo>
                      <a:pt x="8214" y="12148"/>
                    </a:lnTo>
                    <a:lnTo>
                      <a:pt x="22339" y="-72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3613" name="Freeform 3612"/>
              <p:cNvSpPr/>
              <p:nvPr/>
            </p:nvSpPr>
            <p:spPr>
              <a:xfrm flipH="1" flipV="1">
                <a:off x="3098549" y="5587873"/>
                <a:ext cx="33546" cy="21492"/>
              </a:xfrm>
              <a:custGeom>
                <a:avLst/>
                <a:gdLst/>
                <a:ahLst/>
                <a:cxnLst/>
                <a:rect l="0" t="0" r="0" b="0"/>
                <a:pathLst>
                  <a:path w="33546" h="21492">
                    <a:moveTo>
                      <a:pt x="22458" y="80"/>
                    </a:moveTo>
                    <a:lnTo>
                      <a:pt x="33682" y="3150"/>
                    </a:lnTo>
                    <a:lnTo>
                      <a:pt x="21061" y="13896"/>
                    </a:lnTo>
                    <a:lnTo>
                      <a:pt x="25046" y="15749"/>
                    </a:lnTo>
                    <a:lnTo>
                      <a:pt x="468" y="21678"/>
                    </a:lnTo>
                    <a:lnTo>
                      <a:pt x="77" y="9449"/>
                    </a:lnTo>
                    <a:lnTo>
                      <a:pt x="8333" y="12300"/>
                    </a:lnTo>
                    <a:lnTo>
                      <a:pt x="22458" y="80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  <p:sp>
            <p:nvSpPr>
              <p:cNvPr id="3614" name="Freeform 3613"/>
              <p:cNvSpPr/>
              <p:nvPr/>
            </p:nvSpPr>
            <p:spPr>
              <a:xfrm flipH="1">
                <a:off x="3017431" y="5601399"/>
                <a:ext cx="66557" cy="19692"/>
              </a:xfrm>
              <a:custGeom>
                <a:avLst/>
                <a:gdLst/>
                <a:ahLst/>
                <a:cxnLst/>
                <a:rect l="0" t="0" r="0" b="0"/>
                <a:pathLst>
                  <a:path w="66557" h="19692">
                    <a:moveTo>
                      <a:pt x="59937" y="-138"/>
                    </a:moveTo>
                    <a:lnTo>
                      <a:pt x="67883" y="7718"/>
                    </a:lnTo>
                    <a:lnTo>
                      <a:pt x="25704" y="15010"/>
                    </a:lnTo>
                    <a:lnTo>
                      <a:pt x="30876" y="19752"/>
                    </a:lnTo>
                    <a:lnTo>
                      <a:pt x="1344" y="13654"/>
                    </a:lnTo>
                    <a:lnTo>
                      <a:pt x="11204" y="2567"/>
                    </a:lnTo>
                    <a:lnTo>
                      <a:pt x="15853" y="6193"/>
                    </a:lnTo>
                    <a:lnTo>
                      <a:pt x="59937" y="-138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3615" name="Freeform 3614"/>
              <p:cNvSpPr/>
              <p:nvPr/>
            </p:nvSpPr>
            <p:spPr>
              <a:xfrm flipH="1">
                <a:off x="3019268" y="5604279"/>
                <a:ext cx="60781" cy="15193"/>
              </a:xfrm>
              <a:custGeom>
                <a:avLst/>
                <a:gdLst/>
                <a:ahLst/>
                <a:cxnLst/>
                <a:rect l="0" t="0" r="0" b="0"/>
                <a:pathLst>
                  <a:path w="60781" h="15193">
                    <a:moveTo>
                      <a:pt x="54386" y="30"/>
                    </a:moveTo>
                    <a:lnTo>
                      <a:pt x="60695" y="5269"/>
                    </a:lnTo>
                    <a:lnTo>
                      <a:pt x="21767" y="12134"/>
                    </a:lnTo>
                    <a:lnTo>
                      <a:pt x="20838" y="15274"/>
                    </a:lnTo>
                    <a:lnTo>
                      <a:pt x="-86" y="11569"/>
                    </a:lnTo>
                    <a:lnTo>
                      <a:pt x="8331" y="3465"/>
                    </a:lnTo>
                    <a:lnTo>
                      <a:pt x="10862" y="6468"/>
                    </a:lnTo>
                    <a:lnTo>
                      <a:pt x="54386" y="30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  <p:sp>
            <p:nvSpPr>
              <p:cNvPr id="3616" name="Freeform 3615"/>
              <p:cNvSpPr/>
              <p:nvPr/>
            </p:nvSpPr>
            <p:spPr>
              <a:xfrm>
                <a:off x="3110539" y="5612236"/>
                <a:ext cx="66051" cy="20677"/>
              </a:xfrm>
              <a:custGeom>
                <a:avLst/>
                <a:gdLst/>
                <a:ahLst/>
                <a:cxnLst/>
                <a:rect l="0" t="0" r="0" b="0"/>
                <a:pathLst>
                  <a:path w="66051" h="20677">
                    <a:moveTo>
                      <a:pt x="66051" y="12326"/>
                    </a:moveTo>
                    <a:lnTo>
                      <a:pt x="56644" y="20998"/>
                    </a:lnTo>
                    <a:lnTo>
                      <a:pt x="11345" y="12382"/>
                    </a:lnTo>
                    <a:lnTo>
                      <a:pt x="5935" y="17003"/>
                    </a:lnTo>
                    <a:lnTo>
                      <a:pt x="0" y="5011"/>
                    </a:lnTo>
                    <a:lnTo>
                      <a:pt x="27972" y="172"/>
                    </a:lnTo>
                    <a:lnTo>
                      <a:pt x="24159" y="3812"/>
                    </a:lnTo>
                    <a:lnTo>
                      <a:pt x="66051" y="12326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3617" name="Freeform 3616"/>
              <p:cNvSpPr/>
              <p:nvPr/>
            </p:nvSpPr>
            <p:spPr>
              <a:xfrm>
                <a:off x="3111911" y="5615897"/>
                <a:ext cx="61777" cy="17416"/>
              </a:xfrm>
              <a:custGeom>
                <a:avLst/>
                <a:gdLst/>
                <a:ahLst/>
                <a:cxnLst/>
                <a:rect l="0" t="0" r="0" b="0"/>
                <a:pathLst>
                  <a:path w="61777" h="17416">
                    <a:moveTo>
                      <a:pt x="61890" y="11813"/>
                    </a:moveTo>
                    <a:lnTo>
                      <a:pt x="55281" y="17344"/>
                    </a:lnTo>
                    <a:lnTo>
                      <a:pt x="10741" y="8728"/>
                    </a:lnTo>
                    <a:lnTo>
                      <a:pt x="4572" y="13349"/>
                    </a:lnTo>
                    <a:lnTo>
                      <a:pt x="113" y="3661"/>
                    </a:lnTo>
                    <a:lnTo>
                      <a:pt x="22796" y="158"/>
                    </a:lnTo>
                    <a:lnTo>
                      <a:pt x="19877" y="2963"/>
                    </a:lnTo>
                    <a:lnTo>
                      <a:pt x="61890" y="11813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</p:grpSp>
        <p:sp>
          <p:nvSpPr>
            <p:cNvPr id="5885" name="Text 5885"/>
            <p:cNvSpPr txBox="1"/>
            <p:nvPr/>
          </p:nvSpPr>
          <p:spPr>
            <a:xfrm>
              <a:off x="2703464" y="5785878"/>
              <a:ext cx="798000" cy="152000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760" b="1" dirty="0">
                  <a:solidFill>
                    <a:srgbClr val="000000"/>
                  </a:solidFill>
                  <a:latin typeface="Arial Narrow"/>
                </a:rPr>
                <a:t>Enterprise </a:t>
              </a:r>
              <a:r>
                <a:rPr sz="760" b="1" dirty="0" err="1">
                  <a:solidFill>
                    <a:srgbClr val="000000"/>
                  </a:solidFill>
                  <a:latin typeface="Arial Narrow"/>
                </a:rPr>
                <a:t>Globals</a:t>
              </a:r>
              <a:endParaRPr sz="760" b="1" dirty="0">
                <a:solidFill>
                  <a:srgbClr val="000000"/>
                </a:solidFill>
                <a:latin typeface="Arial Narrow"/>
              </a:endParaRPr>
            </a:p>
          </p:txBody>
        </p:sp>
      </p:grpSp>
      <p:grpSp>
        <p:nvGrpSpPr>
          <p:cNvPr id="3618" name="Central Site with Access Server"/>
          <p:cNvGrpSpPr/>
          <p:nvPr/>
        </p:nvGrpSpPr>
        <p:grpSpPr>
          <a:xfrm>
            <a:off x="3407403" y="3276600"/>
            <a:ext cx="2021793" cy="1202587"/>
            <a:chOff x="3657929" y="3355291"/>
            <a:chExt cx="1668798" cy="1202553"/>
          </a:xfrm>
        </p:grpSpPr>
        <p:grpSp>
          <p:nvGrpSpPr>
            <p:cNvPr id="3619" name="Group 3618"/>
            <p:cNvGrpSpPr/>
            <p:nvPr/>
          </p:nvGrpSpPr>
          <p:grpSpPr>
            <a:xfrm>
              <a:off x="4177651" y="3355291"/>
              <a:ext cx="524579" cy="800136"/>
              <a:chOff x="4177651" y="3355291"/>
              <a:chExt cx="524579" cy="800136"/>
            </a:xfrm>
          </p:grpSpPr>
          <p:grpSp>
            <p:nvGrpSpPr>
              <p:cNvPr id="3620" name="Group 3619"/>
              <p:cNvGrpSpPr/>
              <p:nvPr/>
            </p:nvGrpSpPr>
            <p:grpSpPr>
              <a:xfrm>
                <a:off x="4177651" y="3767652"/>
                <a:ext cx="157818" cy="386658"/>
                <a:chOff x="4177651" y="3767652"/>
                <a:chExt cx="157818" cy="386658"/>
              </a:xfrm>
            </p:grpSpPr>
            <p:sp>
              <p:nvSpPr>
                <p:cNvPr id="3621" name="Freeform 3620"/>
                <p:cNvSpPr/>
                <p:nvPr/>
              </p:nvSpPr>
              <p:spPr>
                <a:xfrm>
                  <a:off x="4177651" y="3767652"/>
                  <a:ext cx="157818" cy="734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818" h="73465">
                      <a:moveTo>
                        <a:pt x="63127" y="0"/>
                      </a:moveTo>
                      <a:lnTo>
                        <a:pt x="157818" y="0"/>
                      </a:lnTo>
                      <a:lnTo>
                        <a:pt x="94691" y="73465"/>
                      </a:lnTo>
                      <a:lnTo>
                        <a:pt x="0" y="73465"/>
                      </a:lnTo>
                      <a:lnTo>
                        <a:pt x="6312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9CA7CE"/>
                    </a:gs>
                  </a:gsLst>
                  <a:lin ang="5400000" scaled="0"/>
                </a:gradFill>
                <a:ln w="644" cap="flat">
                  <a:noFill/>
                  <a:miter lim="800000"/>
                </a:ln>
              </p:spPr>
            </p:sp>
            <p:sp>
              <p:nvSpPr>
                <p:cNvPr id="3622" name="Freeform 3621"/>
                <p:cNvSpPr/>
                <p:nvPr/>
              </p:nvSpPr>
              <p:spPr>
                <a:xfrm>
                  <a:off x="4270764" y="3767652"/>
                  <a:ext cx="64705" cy="3866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05" h="386658">
                      <a:moveTo>
                        <a:pt x="0" y="75398"/>
                      </a:moveTo>
                      <a:lnTo>
                        <a:pt x="64705" y="0"/>
                      </a:lnTo>
                      <a:lnTo>
                        <a:pt x="64705" y="311260"/>
                      </a:lnTo>
                      <a:lnTo>
                        <a:pt x="0" y="386658"/>
                      </a:lnTo>
                      <a:lnTo>
                        <a:pt x="0" y="75398"/>
                      </a:lnTo>
                      <a:close/>
                    </a:path>
                  </a:pathLst>
                </a:custGeom>
                <a:solidFill>
                  <a:srgbClr val="1F396C"/>
                </a:solidFill>
                <a:ln w="644" cap="flat">
                  <a:noFill/>
                  <a:miter lim="800000"/>
                </a:ln>
              </p:spPr>
            </p:sp>
            <p:sp>
              <p:nvSpPr>
                <p:cNvPr id="3623" name="Freeform 3622"/>
                <p:cNvSpPr/>
                <p:nvPr/>
              </p:nvSpPr>
              <p:spPr>
                <a:xfrm>
                  <a:off x="4177651" y="3841116"/>
                  <a:ext cx="94691" cy="3131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691" h="313193">
                      <a:moveTo>
                        <a:pt x="0" y="0"/>
                      </a:moveTo>
                      <a:lnTo>
                        <a:pt x="94691" y="0"/>
                      </a:lnTo>
                      <a:lnTo>
                        <a:pt x="94691" y="313193"/>
                      </a:lnTo>
                      <a:lnTo>
                        <a:pt x="0" y="3131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69A0"/>
                </a:solidFill>
                <a:ln w="644" cap="flat">
                  <a:noFill/>
                  <a:miter lim="800000"/>
                </a:ln>
              </p:spPr>
            </p:sp>
          </p:grpSp>
          <p:grpSp>
            <p:nvGrpSpPr>
              <p:cNvPr id="3624" name="Group 3623"/>
              <p:cNvGrpSpPr/>
              <p:nvPr/>
            </p:nvGrpSpPr>
            <p:grpSpPr>
              <a:xfrm>
                <a:off x="4284346" y="3355291"/>
                <a:ext cx="300077" cy="800136"/>
                <a:chOff x="4284346" y="3355291"/>
                <a:chExt cx="300077" cy="800136"/>
              </a:xfrm>
            </p:grpSpPr>
            <p:sp>
              <p:nvSpPr>
                <p:cNvPr id="3625" name="Freeform 3624"/>
                <p:cNvSpPr/>
                <p:nvPr/>
              </p:nvSpPr>
              <p:spPr>
                <a:xfrm>
                  <a:off x="4284346" y="3355291"/>
                  <a:ext cx="300077" cy="880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077" h="88015">
                      <a:moveTo>
                        <a:pt x="84022" y="0"/>
                      </a:moveTo>
                      <a:lnTo>
                        <a:pt x="300077" y="0"/>
                      </a:lnTo>
                      <a:lnTo>
                        <a:pt x="216055" y="88015"/>
                      </a:lnTo>
                      <a:lnTo>
                        <a:pt x="0" y="88015"/>
                      </a:lnTo>
                      <a:lnTo>
                        <a:pt x="8402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9CA7CE"/>
                    </a:gs>
                  </a:gsLst>
                  <a:lin ang="5400000" scaled="0"/>
                </a:gradFill>
                <a:ln w="644" cap="flat">
                  <a:noFill/>
                  <a:miter lim="800000"/>
                </a:ln>
              </p:spPr>
            </p:sp>
            <p:sp>
              <p:nvSpPr>
                <p:cNvPr id="3626" name="Freeform 3625"/>
                <p:cNvSpPr/>
                <p:nvPr/>
              </p:nvSpPr>
              <p:spPr>
                <a:xfrm>
                  <a:off x="4284346" y="3443306"/>
                  <a:ext cx="213055" cy="7121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055" h="712121">
                      <a:moveTo>
                        <a:pt x="0" y="0"/>
                      </a:moveTo>
                      <a:lnTo>
                        <a:pt x="213055" y="0"/>
                      </a:lnTo>
                      <a:lnTo>
                        <a:pt x="213055" y="712121"/>
                      </a:lnTo>
                      <a:lnTo>
                        <a:pt x="0" y="712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69A0"/>
                </a:solidFill>
                <a:ln w="644" cap="flat">
                  <a:noFill/>
                  <a:miter lim="800000"/>
                </a:ln>
              </p:spPr>
            </p:sp>
            <p:sp>
              <p:nvSpPr>
                <p:cNvPr id="3627" name="Freeform 3626"/>
                <p:cNvSpPr/>
                <p:nvPr/>
              </p:nvSpPr>
              <p:spPr>
                <a:xfrm>
                  <a:off x="4497400" y="3355291"/>
                  <a:ext cx="87022" cy="8001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022" h="800136">
                      <a:moveTo>
                        <a:pt x="0" y="88015"/>
                      </a:moveTo>
                      <a:lnTo>
                        <a:pt x="87022" y="0"/>
                      </a:lnTo>
                      <a:lnTo>
                        <a:pt x="87022" y="712121"/>
                      </a:lnTo>
                      <a:lnTo>
                        <a:pt x="0" y="800136"/>
                      </a:lnTo>
                      <a:lnTo>
                        <a:pt x="0" y="88015"/>
                      </a:lnTo>
                      <a:close/>
                    </a:path>
                  </a:pathLst>
                </a:custGeom>
                <a:solidFill>
                  <a:srgbClr val="1F396C"/>
                </a:solidFill>
                <a:ln w="644" cap="flat">
                  <a:noFill/>
                  <a:miter lim="800000"/>
                </a:ln>
              </p:spPr>
            </p:sp>
          </p:grpSp>
          <p:grpSp>
            <p:nvGrpSpPr>
              <p:cNvPr id="3628" name="Group 3627"/>
              <p:cNvGrpSpPr/>
              <p:nvPr/>
            </p:nvGrpSpPr>
            <p:grpSpPr>
              <a:xfrm>
                <a:off x="4513292" y="3467310"/>
                <a:ext cx="188938" cy="688117"/>
                <a:chOff x="4513292" y="3467310"/>
                <a:chExt cx="188938" cy="688117"/>
              </a:xfrm>
            </p:grpSpPr>
            <p:sp>
              <p:nvSpPr>
                <p:cNvPr id="3629" name="Freeform 3628"/>
                <p:cNvSpPr/>
                <p:nvPr/>
              </p:nvSpPr>
              <p:spPr>
                <a:xfrm>
                  <a:off x="4622876" y="3467310"/>
                  <a:ext cx="79354" cy="6881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54" h="688117">
                      <a:moveTo>
                        <a:pt x="0" y="89455"/>
                      </a:moveTo>
                      <a:lnTo>
                        <a:pt x="79354" y="0"/>
                      </a:lnTo>
                      <a:lnTo>
                        <a:pt x="79354" y="598662"/>
                      </a:lnTo>
                      <a:lnTo>
                        <a:pt x="0" y="688117"/>
                      </a:lnTo>
                      <a:lnTo>
                        <a:pt x="0" y="89455"/>
                      </a:lnTo>
                      <a:close/>
                    </a:path>
                  </a:pathLst>
                </a:custGeom>
                <a:solidFill>
                  <a:srgbClr val="1F396C"/>
                </a:solidFill>
                <a:ln w="644" cap="flat">
                  <a:noFill/>
                  <a:miter lim="800000"/>
                </a:ln>
              </p:spPr>
            </p:sp>
            <p:sp>
              <p:nvSpPr>
                <p:cNvPr id="3630" name="Freeform 3629"/>
                <p:cNvSpPr/>
                <p:nvPr/>
              </p:nvSpPr>
              <p:spPr>
                <a:xfrm>
                  <a:off x="4513292" y="3467310"/>
                  <a:ext cx="188938" cy="894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8938" h="89455">
                      <a:moveTo>
                        <a:pt x="85022" y="0"/>
                      </a:moveTo>
                      <a:lnTo>
                        <a:pt x="188938" y="0"/>
                      </a:lnTo>
                      <a:lnTo>
                        <a:pt x="109584" y="89455"/>
                      </a:lnTo>
                      <a:lnTo>
                        <a:pt x="0" y="894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9CA7CE"/>
                    </a:gs>
                  </a:gsLst>
                  <a:lin ang="5400000" scaled="0"/>
                </a:gradFill>
                <a:ln w="644" cap="flat">
                  <a:noFill/>
                  <a:miter lim="800000"/>
                </a:ln>
              </p:spPr>
            </p:sp>
            <p:sp>
              <p:nvSpPr>
                <p:cNvPr id="3631" name="Freeform 3630"/>
                <p:cNvSpPr/>
                <p:nvPr/>
              </p:nvSpPr>
              <p:spPr>
                <a:xfrm>
                  <a:off x="4513292" y="3556766"/>
                  <a:ext cx="109584" cy="5986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584" h="598662">
                      <a:moveTo>
                        <a:pt x="0" y="0"/>
                      </a:moveTo>
                      <a:lnTo>
                        <a:pt x="109584" y="0"/>
                      </a:lnTo>
                      <a:lnTo>
                        <a:pt x="109584" y="598662"/>
                      </a:lnTo>
                      <a:lnTo>
                        <a:pt x="0" y="5986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69A0"/>
                </a:solidFill>
                <a:ln w="644" cap="flat">
                  <a:noFill/>
                  <a:miter lim="800000"/>
                </a:ln>
              </p:spPr>
            </p:sp>
          </p:grpSp>
          <p:grpSp>
            <p:nvGrpSpPr>
              <p:cNvPr id="3632" name="Group 3631"/>
              <p:cNvGrpSpPr/>
              <p:nvPr/>
            </p:nvGrpSpPr>
            <p:grpSpPr>
              <a:xfrm>
                <a:off x="4297682" y="3527387"/>
                <a:ext cx="187826" cy="432476"/>
                <a:chOff x="4297682" y="3527387"/>
                <a:chExt cx="187826" cy="432476"/>
              </a:xfrm>
            </p:grpSpPr>
            <p:sp>
              <p:nvSpPr>
                <p:cNvPr id="3633" name="Freeform 3632"/>
                <p:cNvSpPr/>
                <p:nvPr/>
              </p:nvSpPr>
              <p:spPr>
                <a:xfrm>
                  <a:off x="4299439" y="3505037"/>
                  <a:ext cx="7600" cy="447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447003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447003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447003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447003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2"/>
                      </a:lnTo>
                      <a:lnTo>
                        <a:pt x="0" y="223502"/>
                      </a:lnTo>
                      <a:close/>
                    </a:path>
                    <a:path w="7600" h="447003" stroke="0">
                      <a:moveTo>
                        <a:pt x="0" y="245852"/>
                      </a:moveTo>
                      <a:lnTo>
                        <a:pt x="7600" y="245852"/>
                      </a:lnTo>
                      <a:lnTo>
                        <a:pt x="7600" y="279377"/>
                      </a:lnTo>
                      <a:lnTo>
                        <a:pt x="0" y="279377"/>
                      </a:lnTo>
                      <a:close/>
                    </a:path>
                    <a:path w="7600" h="447003" stroke="0">
                      <a:moveTo>
                        <a:pt x="0" y="301727"/>
                      </a:moveTo>
                      <a:lnTo>
                        <a:pt x="7600" y="301727"/>
                      </a:lnTo>
                      <a:lnTo>
                        <a:pt x="7600" y="335252"/>
                      </a:lnTo>
                      <a:lnTo>
                        <a:pt x="0" y="335252"/>
                      </a:lnTo>
                      <a:close/>
                    </a:path>
                    <a:path w="7600" h="447003" stroke="0">
                      <a:moveTo>
                        <a:pt x="0" y="357602"/>
                      </a:moveTo>
                      <a:lnTo>
                        <a:pt x="7600" y="357602"/>
                      </a:lnTo>
                      <a:lnTo>
                        <a:pt x="7600" y="391127"/>
                      </a:lnTo>
                      <a:lnTo>
                        <a:pt x="0" y="391127"/>
                      </a:lnTo>
                      <a:close/>
                    </a:path>
                    <a:path w="7600" h="447003" stroke="0">
                      <a:moveTo>
                        <a:pt x="0" y="413477"/>
                      </a:moveTo>
                      <a:lnTo>
                        <a:pt x="7600" y="413477"/>
                      </a:lnTo>
                      <a:lnTo>
                        <a:pt x="7600" y="447003"/>
                      </a:lnTo>
                      <a:lnTo>
                        <a:pt x="0" y="447003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34" name="Freeform 3633"/>
                <p:cNvSpPr/>
                <p:nvPr/>
              </p:nvSpPr>
              <p:spPr>
                <a:xfrm>
                  <a:off x="4346118" y="3505037"/>
                  <a:ext cx="7600" cy="447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447003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447003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447003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447003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2"/>
                      </a:lnTo>
                      <a:lnTo>
                        <a:pt x="0" y="223502"/>
                      </a:lnTo>
                      <a:close/>
                    </a:path>
                    <a:path w="7600" h="447003" stroke="0">
                      <a:moveTo>
                        <a:pt x="0" y="245852"/>
                      </a:moveTo>
                      <a:lnTo>
                        <a:pt x="7600" y="245852"/>
                      </a:lnTo>
                      <a:lnTo>
                        <a:pt x="7600" y="279377"/>
                      </a:lnTo>
                      <a:lnTo>
                        <a:pt x="0" y="279377"/>
                      </a:lnTo>
                      <a:close/>
                    </a:path>
                    <a:path w="7600" h="447003" stroke="0">
                      <a:moveTo>
                        <a:pt x="0" y="301727"/>
                      </a:moveTo>
                      <a:lnTo>
                        <a:pt x="7600" y="301727"/>
                      </a:lnTo>
                      <a:lnTo>
                        <a:pt x="7600" y="335252"/>
                      </a:lnTo>
                      <a:lnTo>
                        <a:pt x="0" y="335252"/>
                      </a:lnTo>
                      <a:close/>
                    </a:path>
                    <a:path w="7600" h="447003" stroke="0">
                      <a:moveTo>
                        <a:pt x="0" y="357602"/>
                      </a:moveTo>
                      <a:lnTo>
                        <a:pt x="7600" y="357602"/>
                      </a:lnTo>
                      <a:lnTo>
                        <a:pt x="7600" y="391127"/>
                      </a:lnTo>
                      <a:lnTo>
                        <a:pt x="0" y="391127"/>
                      </a:lnTo>
                      <a:close/>
                    </a:path>
                    <a:path w="7600" h="447003" stroke="0">
                      <a:moveTo>
                        <a:pt x="0" y="413477"/>
                      </a:moveTo>
                      <a:lnTo>
                        <a:pt x="7600" y="413477"/>
                      </a:lnTo>
                      <a:lnTo>
                        <a:pt x="7600" y="447003"/>
                      </a:lnTo>
                      <a:lnTo>
                        <a:pt x="0" y="447003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35" name="Freeform 3634"/>
                <p:cNvSpPr/>
                <p:nvPr/>
              </p:nvSpPr>
              <p:spPr>
                <a:xfrm>
                  <a:off x="4392796" y="3505037"/>
                  <a:ext cx="7600" cy="447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447003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447003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447003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447003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2"/>
                      </a:lnTo>
                      <a:lnTo>
                        <a:pt x="0" y="223502"/>
                      </a:lnTo>
                      <a:close/>
                    </a:path>
                    <a:path w="7600" h="447003" stroke="0">
                      <a:moveTo>
                        <a:pt x="0" y="245852"/>
                      </a:moveTo>
                      <a:lnTo>
                        <a:pt x="7600" y="245852"/>
                      </a:lnTo>
                      <a:lnTo>
                        <a:pt x="7600" y="279377"/>
                      </a:lnTo>
                      <a:lnTo>
                        <a:pt x="0" y="279377"/>
                      </a:lnTo>
                      <a:close/>
                    </a:path>
                    <a:path w="7600" h="447003" stroke="0">
                      <a:moveTo>
                        <a:pt x="0" y="301727"/>
                      </a:moveTo>
                      <a:lnTo>
                        <a:pt x="7600" y="301727"/>
                      </a:lnTo>
                      <a:lnTo>
                        <a:pt x="7600" y="335252"/>
                      </a:lnTo>
                      <a:lnTo>
                        <a:pt x="0" y="335252"/>
                      </a:lnTo>
                      <a:close/>
                    </a:path>
                    <a:path w="7600" h="447003" stroke="0">
                      <a:moveTo>
                        <a:pt x="0" y="357602"/>
                      </a:moveTo>
                      <a:lnTo>
                        <a:pt x="7600" y="357602"/>
                      </a:lnTo>
                      <a:lnTo>
                        <a:pt x="7600" y="391127"/>
                      </a:lnTo>
                      <a:lnTo>
                        <a:pt x="0" y="391127"/>
                      </a:lnTo>
                      <a:close/>
                    </a:path>
                    <a:path w="7600" h="447003" stroke="0">
                      <a:moveTo>
                        <a:pt x="0" y="413477"/>
                      </a:moveTo>
                      <a:lnTo>
                        <a:pt x="7600" y="413477"/>
                      </a:lnTo>
                      <a:lnTo>
                        <a:pt x="7600" y="447003"/>
                      </a:lnTo>
                      <a:lnTo>
                        <a:pt x="0" y="447003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36" name="Freeform 3635"/>
                <p:cNvSpPr/>
                <p:nvPr/>
              </p:nvSpPr>
              <p:spPr>
                <a:xfrm>
                  <a:off x="4439475" y="3505037"/>
                  <a:ext cx="7600" cy="447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447003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447003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447003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447003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2"/>
                      </a:lnTo>
                      <a:lnTo>
                        <a:pt x="0" y="223502"/>
                      </a:lnTo>
                      <a:close/>
                    </a:path>
                    <a:path w="7600" h="447003" stroke="0">
                      <a:moveTo>
                        <a:pt x="0" y="245852"/>
                      </a:moveTo>
                      <a:lnTo>
                        <a:pt x="7600" y="245852"/>
                      </a:lnTo>
                      <a:lnTo>
                        <a:pt x="7600" y="279377"/>
                      </a:lnTo>
                      <a:lnTo>
                        <a:pt x="0" y="279377"/>
                      </a:lnTo>
                      <a:close/>
                    </a:path>
                    <a:path w="7600" h="447003" stroke="0">
                      <a:moveTo>
                        <a:pt x="0" y="301727"/>
                      </a:moveTo>
                      <a:lnTo>
                        <a:pt x="7600" y="301727"/>
                      </a:lnTo>
                      <a:lnTo>
                        <a:pt x="7600" y="335252"/>
                      </a:lnTo>
                      <a:lnTo>
                        <a:pt x="0" y="335252"/>
                      </a:lnTo>
                      <a:close/>
                    </a:path>
                    <a:path w="7600" h="447003" stroke="0">
                      <a:moveTo>
                        <a:pt x="0" y="357602"/>
                      </a:moveTo>
                      <a:lnTo>
                        <a:pt x="7600" y="357602"/>
                      </a:lnTo>
                      <a:lnTo>
                        <a:pt x="7600" y="391127"/>
                      </a:lnTo>
                      <a:lnTo>
                        <a:pt x="0" y="391127"/>
                      </a:lnTo>
                      <a:close/>
                    </a:path>
                    <a:path w="7600" h="447003" stroke="0">
                      <a:moveTo>
                        <a:pt x="0" y="413477"/>
                      </a:moveTo>
                      <a:lnTo>
                        <a:pt x="7600" y="413477"/>
                      </a:lnTo>
                      <a:lnTo>
                        <a:pt x="7600" y="447003"/>
                      </a:lnTo>
                      <a:lnTo>
                        <a:pt x="0" y="447003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37" name="Freeform 3636"/>
                <p:cNvSpPr/>
                <p:nvPr/>
              </p:nvSpPr>
              <p:spPr>
                <a:xfrm>
                  <a:off x="4297682" y="3952710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38" name="Freeform 3637"/>
                <p:cNvSpPr/>
                <p:nvPr/>
              </p:nvSpPr>
              <p:spPr>
                <a:xfrm>
                  <a:off x="4297682" y="3896835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39" name="Freeform 3638"/>
                <p:cNvSpPr/>
                <p:nvPr/>
              </p:nvSpPr>
              <p:spPr>
                <a:xfrm>
                  <a:off x="4297682" y="3838724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0" name="Freeform 3639"/>
                <p:cNvSpPr/>
                <p:nvPr/>
              </p:nvSpPr>
              <p:spPr>
                <a:xfrm>
                  <a:off x="4297682" y="3782849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1" name="Freeform 3640"/>
                <p:cNvSpPr/>
                <p:nvPr/>
              </p:nvSpPr>
              <p:spPr>
                <a:xfrm>
                  <a:off x="4297682" y="3726973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2" name="Freeform 3641"/>
                <p:cNvSpPr/>
                <p:nvPr/>
              </p:nvSpPr>
              <p:spPr>
                <a:xfrm>
                  <a:off x="4297682" y="3671097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3" name="Freeform 3642"/>
                <p:cNvSpPr/>
                <p:nvPr/>
              </p:nvSpPr>
              <p:spPr>
                <a:xfrm>
                  <a:off x="4297682" y="3617457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4" name="Freeform 3643"/>
                <p:cNvSpPr/>
                <p:nvPr/>
              </p:nvSpPr>
              <p:spPr>
                <a:xfrm>
                  <a:off x="4297682" y="3561587"/>
                  <a:ext cx="18782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826" h="7600" stroke="0">
                      <a:moveTo>
                        <a:pt x="0" y="0"/>
                      </a:moveTo>
                      <a:lnTo>
                        <a:pt x="37565" y="0"/>
                      </a:lnTo>
                      <a:lnTo>
                        <a:pt x="37565" y="7600"/>
                      </a:lnTo>
                      <a:lnTo>
                        <a:pt x="0" y="7600"/>
                      </a:lnTo>
                      <a:close/>
                    </a:path>
                    <a:path w="187826" h="7600" stroke="0">
                      <a:moveTo>
                        <a:pt x="46956" y="0"/>
                      </a:moveTo>
                      <a:lnTo>
                        <a:pt x="84522" y="0"/>
                      </a:lnTo>
                      <a:lnTo>
                        <a:pt x="84522" y="7600"/>
                      </a:lnTo>
                      <a:lnTo>
                        <a:pt x="46956" y="7600"/>
                      </a:lnTo>
                      <a:close/>
                    </a:path>
                    <a:path w="187826" h="7600" stroke="0">
                      <a:moveTo>
                        <a:pt x="93913" y="0"/>
                      </a:moveTo>
                      <a:lnTo>
                        <a:pt x="131478" y="0"/>
                      </a:lnTo>
                      <a:lnTo>
                        <a:pt x="131478" y="7600"/>
                      </a:lnTo>
                      <a:lnTo>
                        <a:pt x="93913" y="7600"/>
                      </a:lnTo>
                      <a:close/>
                    </a:path>
                    <a:path w="187826" h="7600" stroke="0">
                      <a:moveTo>
                        <a:pt x="140869" y="0"/>
                      </a:moveTo>
                      <a:lnTo>
                        <a:pt x="178434" y="0"/>
                      </a:lnTo>
                      <a:lnTo>
                        <a:pt x="178434" y="7600"/>
                      </a:lnTo>
                      <a:lnTo>
                        <a:pt x="140869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</p:grpSp>
          <p:grpSp>
            <p:nvGrpSpPr>
              <p:cNvPr id="3645" name="Group 3644"/>
              <p:cNvGrpSpPr/>
              <p:nvPr/>
            </p:nvGrpSpPr>
            <p:grpSpPr>
              <a:xfrm>
                <a:off x="4526630" y="3577674"/>
                <a:ext cx="84021" cy="265408"/>
                <a:chOff x="4526630" y="3577674"/>
                <a:chExt cx="84021" cy="265408"/>
              </a:xfrm>
            </p:grpSpPr>
            <p:sp>
              <p:nvSpPr>
                <p:cNvPr id="3646" name="Freeform 3645"/>
                <p:cNvSpPr/>
                <p:nvPr/>
              </p:nvSpPr>
              <p:spPr>
                <a:xfrm>
                  <a:off x="4526164" y="3555325"/>
                  <a:ext cx="7600" cy="2793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279377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279377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279377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279377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2"/>
                      </a:lnTo>
                      <a:lnTo>
                        <a:pt x="0" y="223502"/>
                      </a:lnTo>
                      <a:close/>
                    </a:path>
                    <a:path w="7600" h="279377" stroke="0">
                      <a:moveTo>
                        <a:pt x="0" y="245852"/>
                      </a:moveTo>
                      <a:lnTo>
                        <a:pt x="7600" y="245852"/>
                      </a:lnTo>
                      <a:lnTo>
                        <a:pt x="7600" y="279377"/>
                      </a:lnTo>
                      <a:lnTo>
                        <a:pt x="0" y="279377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7" name="Freeform 3646"/>
                <p:cNvSpPr/>
                <p:nvPr/>
              </p:nvSpPr>
              <p:spPr>
                <a:xfrm>
                  <a:off x="4573954" y="3555325"/>
                  <a:ext cx="7600" cy="2793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279377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279377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279377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279377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2"/>
                      </a:lnTo>
                      <a:lnTo>
                        <a:pt x="0" y="223502"/>
                      </a:lnTo>
                      <a:close/>
                    </a:path>
                    <a:path w="7600" h="279377" stroke="0">
                      <a:moveTo>
                        <a:pt x="0" y="245852"/>
                      </a:moveTo>
                      <a:lnTo>
                        <a:pt x="7600" y="245852"/>
                      </a:lnTo>
                      <a:lnTo>
                        <a:pt x="7600" y="279377"/>
                      </a:lnTo>
                      <a:lnTo>
                        <a:pt x="0" y="279377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8" name="Freeform 3647"/>
                <p:cNvSpPr/>
                <p:nvPr/>
              </p:nvSpPr>
              <p:spPr>
                <a:xfrm>
                  <a:off x="4525518" y="3836489"/>
                  <a:ext cx="93357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357" h="7600" stroke="0">
                      <a:moveTo>
                        <a:pt x="0" y="0"/>
                      </a:moveTo>
                      <a:lnTo>
                        <a:pt x="37343" y="0"/>
                      </a:lnTo>
                      <a:lnTo>
                        <a:pt x="37343" y="7600"/>
                      </a:lnTo>
                      <a:lnTo>
                        <a:pt x="0" y="7600"/>
                      </a:lnTo>
                      <a:close/>
                    </a:path>
                    <a:path w="93357" h="7600" stroke="0">
                      <a:moveTo>
                        <a:pt x="46678" y="0"/>
                      </a:moveTo>
                      <a:lnTo>
                        <a:pt x="84021" y="0"/>
                      </a:lnTo>
                      <a:lnTo>
                        <a:pt x="84021" y="7600"/>
                      </a:lnTo>
                      <a:lnTo>
                        <a:pt x="46678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49" name="Freeform 3648"/>
                <p:cNvSpPr/>
                <p:nvPr/>
              </p:nvSpPr>
              <p:spPr>
                <a:xfrm>
                  <a:off x="4525518" y="3780613"/>
                  <a:ext cx="93357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357" h="7600" stroke="0">
                      <a:moveTo>
                        <a:pt x="0" y="0"/>
                      </a:moveTo>
                      <a:lnTo>
                        <a:pt x="37343" y="0"/>
                      </a:lnTo>
                      <a:lnTo>
                        <a:pt x="37343" y="7600"/>
                      </a:lnTo>
                      <a:lnTo>
                        <a:pt x="0" y="7600"/>
                      </a:lnTo>
                      <a:close/>
                    </a:path>
                    <a:path w="93357" h="7600" stroke="0">
                      <a:moveTo>
                        <a:pt x="46678" y="0"/>
                      </a:moveTo>
                      <a:lnTo>
                        <a:pt x="84021" y="0"/>
                      </a:lnTo>
                      <a:lnTo>
                        <a:pt x="84021" y="7600"/>
                      </a:lnTo>
                      <a:lnTo>
                        <a:pt x="46678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0" name="Freeform 3649"/>
                <p:cNvSpPr/>
                <p:nvPr/>
              </p:nvSpPr>
              <p:spPr>
                <a:xfrm>
                  <a:off x="4525518" y="3722503"/>
                  <a:ext cx="93357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357" h="7600" stroke="0">
                      <a:moveTo>
                        <a:pt x="0" y="0"/>
                      </a:moveTo>
                      <a:lnTo>
                        <a:pt x="37343" y="0"/>
                      </a:lnTo>
                      <a:lnTo>
                        <a:pt x="37343" y="7600"/>
                      </a:lnTo>
                      <a:lnTo>
                        <a:pt x="0" y="7600"/>
                      </a:lnTo>
                      <a:close/>
                    </a:path>
                    <a:path w="93357" h="7600" stroke="0">
                      <a:moveTo>
                        <a:pt x="46678" y="0"/>
                      </a:moveTo>
                      <a:lnTo>
                        <a:pt x="84021" y="0"/>
                      </a:lnTo>
                      <a:lnTo>
                        <a:pt x="84021" y="7600"/>
                      </a:lnTo>
                      <a:lnTo>
                        <a:pt x="46678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1" name="Freeform 3650"/>
                <p:cNvSpPr/>
                <p:nvPr/>
              </p:nvSpPr>
              <p:spPr>
                <a:xfrm>
                  <a:off x="4525518" y="3668863"/>
                  <a:ext cx="93357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357" h="7600" stroke="0">
                      <a:moveTo>
                        <a:pt x="0" y="0"/>
                      </a:moveTo>
                      <a:lnTo>
                        <a:pt x="37343" y="0"/>
                      </a:lnTo>
                      <a:lnTo>
                        <a:pt x="37343" y="7600"/>
                      </a:lnTo>
                      <a:lnTo>
                        <a:pt x="0" y="7600"/>
                      </a:lnTo>
                      <a:close/>
                    </a:path>
                    <a:path w="93357" h="7600" stroke="0">
                      <a:moveTo>
                        <a:pt x="46678" y="0"/>
                      </a:moveTo>
                      <a:lnTo>
                        <a:pt x="84021" y="0"/>
                      </a:lnTo>
                      <a:lnTo>
                        <a:pt x="84021" y="7600"/>
                      </a:lnTo>
                      <a:lnTo>
                        <a:pt x="46678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2" name="Freeform 3651"/>
                <p:cNvSpPr/>
                <p:nvPr/>
              </p:nvSpPr>
              <p:spPr>
                <a:xfrm>
                  <a:off x="4525518" y="3613155"/>
                  <a:ext cx="93357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357" h="7600" stroke="0">
                      <a:moveTo>
                        <a:pt x="0" y="0"/>
                      </a:moveTo>
                      <a:lnTo>
                        <a:pt x="37343" y="0"/>
                      </a:lnTo>
                      <a:lnTo>
                        <a:pt x="37343" y="7600"/>
                      </a:lnTo>
                      <a:lnTo>
                        <a:pt x="0" y="7600"/>
                      </a:lnTo>
                      <a:close/>
                    </a:path>
                    <a:path w="93357" h="7600" stroke="0">
                      <a:moveTo>
                        <a:pt x="46678" y="0"/>
                      </a:moveTo>
                      <a:lnTo>
                        <a:pt x="84021" y="0"/>
                      </a:lnTo>
                      <a:lnTo>
                        <a:pt x="84021" y="7600"/>
                      </a:lnTo>
                      <a:lnTo>
                        <a:pt x="46678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</p:grpSp>
          <p:grpSp>
            <p:nvGrpSpPr>
              <p:cNvPr id="3653" name="Group 3652"/>
              <p:cNvGrpSpPr/>
              <p:nvPr/>
            </p:nvGrpSpPr>
            <p:grpSpPr>
              <a:xfrm>
                <a:off x="4184320" y="3861522"/>
                <a:ext cx="76019" cy="211209"/>
                <a:chOff x="4184320" y="3861522"/>
                <a:chExt cx="76019" cy="211209"/>
              </a:xfrm>
            </p:grpSpPr>
            <p:sp>
              <p:nvSpPr>
                <p:cNvPr id="3654" name="Freeform 3653"/>
                <p:cNvSpPr/>
                <p:nvPr/>
              </p:nvSpPr>
              <p:spPr>
                <a:xfrm>
                  <a:off x="4187189" y="3839172"/>
                  <a:ext cx="7600" cy="22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223501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223501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223501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223501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1"/>
                      </a:lnTo>
                      <a:lnTo>
                        <a:pt x="0" y="223501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5" name="Freeform 3654"/>
                <p:cNvSpPr/>
                <p:nvPr/>
              </p:nvSpPr>
              <p:spPr>
                <a:xfrm>
                  <a:off x="4229421" y="3839172"/>
                  <a:ext cx="7600" cy="223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00" h="223501" stroke="0">
                      <a:moveTo>
                        <a:pt x="0" y="22350"/>
                      </a:moveTo>
                      <a:lnTo>
                        <a:pt x="7600" y="22350"/>
                      </a:lnTo>
                      <a:lnTo>
                        <a:pt x="7600" y="55875"/>
                      </a:lnTo>
                      <a:lnTo>
                        <a:pt x="0" y="55875"/>
                      </a:lnTo>
                      <a:close/>
                    </a:path>
                    <a:path w="7600" h="223501" stroke="0">
                      <a:moveTo>
                        <a:pt x="0" y="78225"/>
                      </a:moveTo>
                      <a:lnTo>
                        <a:pt x="7600" y="78225"/>
                      </a:lnTo>
                      <a:lnTo>
                        <a:pt x="7600" y="111750"/>
                      </a:lnTo>
                      <a:lnTo>
                        <a:pt x="0" y="111750"/>
                      </a:lnTo>
                      <a:close/>
                    </a:path>
                    <a:path w="7600" h="223501" stroke="0">
                      <a:moveTo>
                        <a:pt x="0" y="134100"/>
                      </a:moveTo>
                      <a:lnTo>
                        <a:pt x="7600" y="134100"/>
                      </a:lnTo>
                      <a:lnTo>
                        <a:pt x="7600" y="167626"/>
                      </a:lnTo>
                      <a:lnTo>
                        <a:pt x="0" y="167626"/>
                      </a:lnTo>
                      <a:close/>
                    </a:path>
                    <a:path w="7600" h="223501" stroke="0">
                      <a:moveTo>
                        <a:pt x="0" y="189976"/>
                      </a:moveTo>
                      <a:lnTo>
                        <a:pt x="7600" y="189976"/>
                      </a:lnTo>
                      <a:lnTo>
                        <a:pt x="7600" y="223501"/>
                      </a:lnTo>
                      <a:lnTo>
                        <a:pt x="0" y="223501"/>
                      </a:lnTo>
                      <a:close/>
                    </a:path>
                  </a:pathLst>
                </a:custGeom>
                <a:solidFill>
                  <a:srgbClr val="1E3C6B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6" name="Freeform 3655"/>
                <p:cNvSpPr/>
                <p:nvPr/>
              </p:nvSpPr>
              <p:spPr>
                <a:xfrm>
                  <a:off x="4184320" y="4064707"/>
                  <a:ext cx="8446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66" h="7600" stroke="0">
                      <a:moveTo>
                        <a:pt x="0" y="0"/>
                      </a:moveTo>
                      <a:lnTo>
                        <a:pt x="33786" y="0"/>
                      </a:lnTo>
                      <a:lnTo>
                        <a:pt x="33786" y="7600"/>
                      </a:lnTo>
                      <a:lnTo>
                        <a:pt x="0" y="7600"/>
                      </a:lnTo>
                      <a:close/>
                    </a:path>
                    <a:path w="84466" h="7600" stroke="0">
                      <a:moveTo>
                        <a:pt x="42233" y="0"/>
                      </a:moveTo>
                      <a:lnTo>
                        <a:pt x="76019" y="0"/>
                      </a:lnTo>
                      <a:lnTo>
                        <a:pt x="76019" y="7600"/>
                      </a:lnTo>
                      <a:lnTo>
                        <a:pt x="42233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7" name="Freeform 3656"/>
                <p:cNvSpPr/>
                <p:nvPr/>
              </p:nvSpPr>
              <p:spPr>
                <a:xfrm>
                  <a:off x="4184320" y="4007680"/>
                  <a:ext cx="8446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66" h="7600" stroke="0">
                      <a:moveTo>
                        <a:pt x="0" y="0"/>
                      </a:moveTo>
                      <a:lnTo>
                        <a:pt x="33786" y="0"/>
                      </a:lnTo>
                      <a:lnTo>
                        <a:pt x="33786" y="7600"/>
                      </a:lnTo>
                      <a:lnTo>
                        <a:pt x="0" y="7600"/>
                      </a:lnTo>
                      <a:close/>
                    </a:path>
                    <a:path w="84466" h="7600" stroke="0">
                      <a:moveTo>
                        <a:pt x="42233" y="0"/>
                      </a:moveTo>
                      <a:lnTo>
                        <a:pt x="76019" y="0"/>
                      </a:lnTo>
                      <a:lnTo>
                        <a:pt x="76019" y="7600"/>
                      </a:lnTo>
                      <a:lnTo>
                        <a:pt x="42233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8" name="Freeform 3657"/>
                <p:cNvSpPr/>
                <p:nvPr/>
              </p:nvSpPr>
              <p:spPr>
                <a:xfrm>
                  <a:off x="4184320" y="3952710"/>
                  <a:ext cx="8446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66" h="7600" stroke="0">
                      <a:moveTo>
                        <a:pt x="0" y="0"/>
                      </a:moveTo>
                      <a:lnTo>
                        <a:pt x="33786" y="0"/>
                      </a:lnTo>
                      <a:lnTo>
                        <a:pt x="33786" y="7600"/>
                      </a:lnTo>
                      <a:lnTo>
                        <a:pt x="0" y="7600"/>
                      </a:lnTo>
                      <a:close/>
                    </a:path>
                    <a:path w="84466" h="7600" stroke="0">
                      <a:moveTo>
                        <a:pt x="42233" y="0"/>
                      </a:moveTo>
                      <a:lnTo>
                        <a:pt x="76019" y="0"/>
                      </a:lnTo>
                      <a:lnTo>
                        <a:pt x="76019" y="7600"/>
                      </a:lnTo>
                      <a:lnTo>
                        <a:pt x="42233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659" name="Freeform 3658"/>
                <p:cNvSpPr/>
                <p:nvPr/>
              </p:nvSpPr>
              <p:spPr>
                <a:xfrm>
                  <a:off x="4184320" y="3895740"/>
                  <a:ext cx="84466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466" h="7600" stroke="0">
                      <a:moveTo>
                        <a:pt x="0" y="0"/>
                      </a:moveTo>
                      <a:lnTo>
                        <a:pt x="33786" y="0"/>
                      </a:lnTo>
                      <a:lnTo>
                        <a:pt x="33786" y="7600"/>
                      </a:lnTo>
                      <a:lnTo>
                        <a:pt x="0" y="7600"/>
                      </a:lnTo>
                      <a:close/>
                    </a:path>
                    <a:path w="84466" h="7600" stroke="0">
                      <a:moveTo>
                        <a:pt x="42233" y="0"/>
                      </a:moveTo>
                      <a:lnTo>
                        <a:pt x="76019" y="0"/>
                      </a:lnTo>
                      <a:lnTo>
                        <a:pt x="76019" y="7600"/>
                      </a:lnTo>
                      <a:lnTo>
                        <a:pt x="42233" y="7600"/>
                      </a:lnTo>
                      <a:close/>
                    </a:path>
                  </a:pathLst>
                </a:custGeom>
                <a:solidFill>
                  <a:srgbClr val="BFC4D6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</p:grpSp>
        </p:grpSp>
        <p:grpSp>
          <p:nvGrpSpPr>
            <p:cNvPr id="3660" name="Group 3659"/>
            <p:cNvGrpSpPr/>
            <p:nvPr/>
          </p:nvGrpSpPr>
          <p:grpSpPr>
            <a:xfrm>
              <a:off x="4429010" y="3985231"/>
              <a:ext cx="340345" cy="329338"/>
              <a:chOff x="4429010" y="3985231"/>
              <a:chExt cx="340345" cy="329338"/>
            </a:xfrm>
          </p:grpSpPr>
          <p:sp>
            <p:nvSpPr>
              <p:cNvPr id="3661" name="Freeform 3660"/>
              <p:cNvSpPr/>
              <p:nvPr/>
            </p:nvSpPr>
            <p:spPr>
              <a:xfrm>
                <a:off x="4429010" y="4043854"/>
                <a:ext cx="279083" cy="270716"/>
              </a:xfrm>
              <a:custGeom>
                <a:avLst/>
                <a:gdLst/>
                <a:ahLst/>
                <a:cxnLst/>
                <a:rect l="0" t="0" r="0" b="0"/>
                <a:pathLst>
                  <a:path w="279083" h="270716">
                    <a:moveTo>
                      <a:pt x="0" y="0"/>
                    </a:moveTo>
                    <a:lnTo>
                      <a:pt x="279083" y="0"/>
                    </a:lnTo>
                    <a:lnTo>
                      <a:pt x="279083" y="270716"/>
                    </a:lnTo>
                    <a:lnTo>
                      <a:pt x="0" y="270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69A0"/>
              </a:solidFill>
              <a:ln w="1831" cap="flat">
                <a:noFill/>
                <a:miter lim="800000"/>
              </a:ln>
            </p:spPr>
          </p:sp>
          <p:grpSp>
            <p:nvGrpSpPr>
              <p:cNvPr id="3662" name="Group 3661"/>
              <p:cNvGrpSpPr/>
              <p:nvPr/>
            </p:nvGrpSpPr>
            <p:grpSpPr>
              <a:xfrm>
                <a:off x="4448254" y="4054585"/>
                <a:ext cx="235579" cy="251167"/>
                <a:chOff x="4448254" y="4054585"/>
                <a:chExt cx="235579" cy="251167"/>
              </a:xfrm>
            </p:grpSpPr>
            <p:grpSp>
              <p:nvGrpSpPr>
                <p:cNvPr id="3663" name="Group 3662"/>
                <p:cNvGrpSpPr/>
                <p:nvPr/>
              </p:nvGrpSpPr>
              <p:grpSpPr>
                <a:xfrm>
                  <a:off x="4448298" y="4054140"/>
                  <a:ext cx="235979" cy="247081"/>
                  <a:chOff x="4448298" y="4054140"/>
                  <a:chExt cx="235979" cy="247081"/>
                </a:xfrm>
              </p:grpSpPr>
              <p:sp>
                <p:nvSpPr>
                  <p:cNvPr id="3664" name="Freeform 3663"/>
                  <p:cNvSpPr/>
                  <p:nvPr/>
                </p:nvSpPr>
                <p:spPr>
                  <a:xfrm flipV="1">
                    <a:off x="4499106" y="4054585"/>
                    <a:ext cx="56865" cy="113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865" h="113401">
                        <a:moveTo>
                          <a:pt x="9691" y="0"/>
                        </a:moveTo>
                        <a:lnTo>
                          <a:pt x="29159" y="9430"/>
                        </a:lnTo>
                        <a:lnTo>
                          <a:pt x="29724" y="72270"/>
                        </a:lnTo>
                        <a:lnTo>
                          <a:pt x="56666" y="72640"/>
                        </a:lnTo>
                        <a:lnTo>
                          <a:pt x="21121" y="113401"/>
                        </a:lnTo>
                        <a:lnTo>
                          <a:pt x="-191" y="78859"/>
                        </a:lnTo>
                        <a:lnTo>
                          <a:pt x="11763" y="72640"/>
                        </a:lnTo>
                        <a:lnTo>
                          <a:pt x="9691" y="0"/>
                        </a:lnTo>
                        <a:close/>
                      </a:path>
                    </a:pathLst>
                  </a:custGeom>
                  <a:solidFill>
                    <a:srgbClr val="193D68"/>
                  </a:solidFill>
                  <a:ln w="4688" cap="flat">
                    <a:noFill/>
                    <a:miter lim="800000"/>
                  </a:ln>
                </p:spPr>
              </p:sp>
              <p:sp>
                <p:nvSpPr>
                  <p:cNvPr id="3665" name="Freeform 3664"/>
                  <p:cNvSpPr/>
                  <p:nvPr/>
                </p:nvSpPr>
                <p:spPr>
                  <a:xfrm>
                    <a:off x="4509941" y="4117863"/>
                    <a:ext cx="120325" cy="1244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325" h="124455">
                        <a:moveTo>
                          <a:pt x="0" y="62564"/>
                        </a:moveTo>
                        <a:cubicBezTo>
                          <a:pt x="0" y="28011"/>
                          <a:pt x="27082" y="0"/>
                          <a:pt x="60488" y="0"/>
                        </a:cubicBezTo>
                        <a:cubicBezTo>
                          <a:pt x="93895" y="0"/>
                          <a:pt x="120976" y="28011"/>
                          <a:pt x="120976" y="62564"/>
                        </a:cubicBezTo>
                        <a:cubicBezTo>
                          <a:pt x="120976" y="97118"/>
                          <a:pt x="93895" y="125129"/>
                          <a:pt x="60488" y="125129"/>
                        </a:cubicBezTo>
                        <a:cubicBezTo>
                          <a:pt x="27082" y="125129"/>
                          <a:pt x="0" y="97118"/>
                          <a:pt x="0" y="62564"/>
                        </a:cubicBezTo>
                        <a:close/>
                      </a:path>
                    </a:pathLst>
                  </a:custGeom>
                  <a:solidFill>
                    <a:srgbClr val="193D68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666" name="Freeform 3665"/>
                  <p:cNvSpPr/>
                  <p:nvPr/>
                </p:nvSpPr>
                <p:spPr>
                  <a:xfrm>
                    <a:off x="4589134" y="4180251"/>
                    <a:ext cx="65578" cy="1203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78" h="120344">
                        <a:moveTo>
                          <a:pt x="22302" y="9952"/>
                        </a:moveTo>
                        <a:lnTo>
                          <a:pt x="41855" y="0"/>
                        </a:lnTo>
                        <a:lnTo>
                          <a:pt x="41854" y="82912"/>
                        </a:lnTo>
                        <a:lnTo>
                          <a:pt x="65701" y="82449"/>
                        </a:lnTo>
                        <a:lnTo>
                          <a:pt x="31766" y="120344"/>
                        </a:lnTo>
                        <a:lnTo>
                          <a:pt x="123" y="84301"/>
                        </a:lnTo>
                        <a:lnTo>
                          <a:pt x="24887" y="83838"/>
                        </a:lnTo>
                        <a:lnTo>
                          <a:pt x="22302" y="9952"/>
                        </a:lnTo>
                        <a:close/>
                      </a:path>
                    </a:pathLst>
                  </a:custGeom>
                  <a:solidFill>
                    <a:srgbClr val="193D68"/>
                  </a:solidFill>
                  <a:ln w="4688" cap="flat">
                    <a:noFill/>
                    <a:miter lim="800000"/>
                  </a:ln>
                </p:spPr>
              </p:sp>
              <p:sp>
                <p:nvSpPr>
                  <p:cNvPr id="3667" name="Freeform 3666"/>
                  <p:cNvSpPr/>
                  <p:nvPr/>
                </p:nvSpPr>
                <p:spPr>
                  <a:xfrm rot="5400000" flipV="1">
                    <a:off x="4593391" y="4076180"/>
                    <a:ext cx="71281" cy="1096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281" h="109603">
                        <a:moveTo>
                          <a:pt x="22885" y="118"/>
                        </a:moveTo>
                        <a:lnTo>
                          <a:pt x="41479" y="2881"/>
                        </a:lnTo>
                        <a:lnTo>
                          <a:pt x="43606" y="69889"/>
                        </a:lnTo>
                        <a:lnTo>
                          <a:pt x="71512" y="70246"/>
                        </a:lnTo>
                        <a:lnTo>
                          <a:pt x="34708" y="109603"/>
                        </a:lnTo>
                        <a:lnTo>
                          <a:pt x="266" y="69599"/>
                        </a:lnTo>
                        <a:lnTo>
                          <a:pt x="23409" y="70058"/>
                        </a:lnTo>
                        <a:lnTo>
                          <a:pt x="22885" y="118"/>
                        </a:lnTo>
                        <a:close/>
                      </a:path>
                    </a:pathLst>
                  </a:custGeom>
                  <a:solidFill>
                    <a:srgbClr val="193D68"/>
                  </a:solidFill>
                  <a:ln w="4688" cap="flat">
                    <a:noFill/>
                    <a:miter lim="800000"/>
                  </a:ln>
                </p:spPr>
              </p:sp>
              <p:sp>
                <p:nvSpPr>
                  <p:cNvPr id="3668" name="Freeform 3667"/>
                  <p:cNvSpPr/>
                  <p:nvPr/>
                </p:nvSpPr>
                <p:spPr>
                  <a:xfrm rot="-5400000" flipH="1" flipV="1">
                    <a:off x="4468108" y="4183112"/>
                    <a:ext cx="69892" cy="10822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892" h="108227">
                        <a:moveTo>
                          <a:pt x="22927" y="470"/>
                        </a:moveTo>
                        <a:lnTo>
                          <a:pt x="40704" y="2192"/>
                        </a:lnTo>
                        <a:lnTo>
                          <a:pt x="42367" y="71551"/>
                        </a:lnTo>
                        <a:lnTo>
                          <a:pt x="69676" y="72010"/>
                        </a:lnTo>
                        <a:lnTo>
                          <a:pt x="33933" y="108914"/>
                        </a:lnTo>
                        <a:lnTo>
                          <a:pt x="-231" y="70559"/>
                        </a:lnTo>
                        <a:lnTo>
                          <a:pt x="23390" y="70634"/>
                        </a:lnTo>
                        <a:lnTo>
                          <a:pt x="22927" y="470"/>
                        </a:lnTo>
                        <a:close/>
                      </a:path>
                    </a:pathLst>
                  </a:custGeom>
                  <a:solidFill>
                    <a:srgbClr val="193D68"/>
                  </a:solidFill>
                  <a:ln w="4688" cap="flat">
                    <a:noFill/>
                    <a:miter lim="800000"/>
                  </a:ln>
                </p:spPr>
              </p:sp>
            </p:grpSp>
            <p:sp>
              <p:nvSpPr>
                <p:cNvPr id="3669" name="Freeform 3668"/>
                <p:cNvSpPr/>
                <p:nvPr/>
              </p:nvSpPr>
              <p:spPr>
                <a:xfrm flipV="1">
                  <a:off x="4485028" y="4058883"/>
                  <a:ext cx="64783" cy="123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83" h="123911">
                      <a:moveTo>
                        <a:pt x="21192" y="164"/>
                      </a:moveTo>
                      <a:lnTo>
                        <a:pt x="41369" y="17754"/>
                      </a:lnTo>
                      <a:lnTo>
                        <a:pt x="41369" y="84406"/>
                      </a:lnTo>
                      <a:lnTo>
                        <a:pt x="64783" y="84406"/>
                      </a:lnTo>
                      <a:lnTo>
                        <a:pt x="31273" y="123911"/>
                      </a:lnTo>
                      <a:lnTo>
                        <a:pt x="0" y="84406"/>
                      </a:lnTo>
                      <a:lnTo>
                        <a:pt x="21649" y="84406"/>
                      </a:lnTo>
                      <a:lnTo>
                        <a:pt x="21192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88" cap="flat">
                  <a:noFill/>
                  <a:miter lim="800000"/>
                </a:ln>
              </p:spPr>
            </p:sp>
            <p:sp>
              <p:nvSpPr>
                <p:cNvPr id="3670" name="Freeform 3669"/>
                <p:cNvSpPr/>
                <p:nvPr/>
              </p:nvSpPr>
              <p:spPr>
                <a:xfrm>
                  <a:off x="4506407" y="4122558"/>
                  <a:ext cx="120325" cy="1244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325" h="124455">
                      <a:moveTo>
                        <a:pt x="0" y="62564"/>
                      </a:moveTo>
                      <a:cubicBezTo>
                        <a:pt x="0" y="28011"/>
                        <a:pt x="27082" y="0"/>
                        <a:pt x="60488" y="0"/>
                      </a:cubicBezTo>
                      <a:cubicBezTo>
                        <a:pt x="93895" y="0"/>
                        <a:pt x="120976" y="28011"/>
                        <a:pt x="120976" y="62564"/>
                      </a:cubicBezTo>
                      <a:cubicBezTo>
                        <a:pt x="120976" y="97117"/>
                        <a:pt x="93895" y="125129"/>
                        <a:pt x="60488" y="125129"/>
                      </a:cubicBezTo>
                      <a:cubicBezTo>
                        <a:pt x="27082" y="125129"/>
                        <a:pt x="0" y="97117"/>
                        <a:pt x="0" y="62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71" name="Freeform 3670"/>
                <p:cNvSpPr/>
                <p:nvPr/>
              </p:nvSpPr>
              <p:spPr>
                <a:xfrm>
                  <a:off x="4586756" y="4183087"/>
                  <a:ext cx="62065" cy="1225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065" h="122539">
                      <a:moveTo>
                        <a:pt x="21148" y="9391"/>
                      </a:moveTo>
                      <a:lnTo>
                        <a:pt x="40530" y="0"/>
                      </a:lnTo>
                      <a:lnTo>
                        <a:pt x="40990" y="81933"/>
                      </a:lnTo>
                      <a:lnTo>
                        <a:pt x="62283" y="81933"/>
                      </a:lnTo>
                      <a:lnTo>
                        <a:pt x="32579" y="122666"/>
                      </a:lnTo>
                      <a:lnTo>
                        <a:pt x="217" y="81933"/>
                      </a:lnTo>
                      <a:lnTo>
                        <a:pt x="21728" y="81933"/>
                      </a:lnTo>
                      <a:lnTo>
                        <a:pt x="21148" y="93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88" cap="flat">
                  <a:noFill/>
                  <a:miter lim="800000"/>
                </a:ln>
              </p:spPr>
            </p:sp>
            <p:sp>
              <p:nvSpPr>
                <p:cNvPr id="3672" name="Freeform 3671"/>
                <p:cNvSpPr/>
                <p:nvPr/>
              </p:nvSpPr>
              <p:spPr>
                <a:xfrm rot="5400000" flipV="1">
                  <a:off x="4592844" y="4078349"/>
                  <a:ext cx="68128" cy="1087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128" h="108728">
                      <a:moveTo>
                        <a:pt x="24272" y="116"/>
                      </a:moveTo>
                      <a:lnTo>
                        <a:pt x="42866" y="2879"/>
                      </a:lnTo>
                      <a:lnTo>
                        <a:pt x="42422" y="71251"/>
                      </a:lnTo>
                      <a:lnTo>
                        <a:pt x="68027" y="71251"/>
                      </a:lnTo>
                      <a:lnTo>
                        <a:pt x="33472" y="108728"/>
                      </a:lnTo>
                      <a:lnTo>
                        <a:pt x="94" y="71251"/>
                      </a:lnTo>
                      <a:lnTo>
                        <a:pt x="24274" y="71251"/>
                      </a:lnTo>
                      <a:lnTo>
                        <a:pt x="24272" y="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88" cap="flat">
                  <a:noFill/>
                  <a:miter lim="800000"/>
                </a:ln>
              </p:spPr>
            </p:sp>
            <p:sp>
              <p:nvSpPr>
                <p:cNvPr id="3673" name="Freeform 3672"/>
                <p:cNvSpPr/>
                <p:nvPr/>
              </p:nvSpPr>
              <p:spPr>
                <a:xfrm rot="-5400000" flipH="1" flipV="1">
                  <a:off x="4473695" y="4178222"/>
                  <a:ext cx="69500" cy="120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500" h="120053">
                      <a:moveTo>
                        <a:pt x="25588" y="11051"/>
                      </a:moveTo>
                      <a:lnTo>
                        <a:pt x="44165" y="0"/>
                      </a:lnTo>
                      <a:lnTo>
                        <a:pt x="44856" y="83346"/>
                      </a:lnTo>
                      <a:lnTo>
                        <a:pt x="69500" y="83346"/>
                      </a:lnTo>
                      <a:lnTo>
                        <a:pt x="34243" y="120053"/>
                      </a:lnTo>
                      <a:lnTo>
                        <a:pt x="0" y="83347"/>
                      </a:lnTo>
                      <a:lnTo>
                        <a:pt x="25417" y="83347"/>
                      </a:lnTo>
                      <a:lnTo>
                        <a:pt x="25588" y="110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688" cap="flat">
                  <a:noFill/>
                  <a:miter lim="800000"/>
                </a:ln>
              </p:spPr>
            </p:sp>
            <p:sp>
              <p:nvSpPr>
                <p:cNvPr id="3674" name="Freeform 3673"/>
                <p:cNvSpPr/>
                <p:nvPr/>
              </p:nvSpPr>
              <p:spPr>
                <a:xfrm>
                  <a:off x="4525768" y="4143228"/>
                  <a:ext cx="78865" cy="815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865" h="81575">
                      <a:moveTo>
                        <a:pt x="0" y="41008"/>
                      </a:moveTo>
                      <a:cubicBezTo>
                        <a:pt x="0" y="18360"/>
                        <a:pt x="17750" y="0"/>
                        <a:pt x="39646" y="0"/>
                      </a:cubicBezTo>
                      <a:cubicBezTo>
                        <a:pt x="61542" y="0"/>
                        <a:pt x="79292" y="18360"/>
                        <a:pt x="79292" y="41008"/>
                      </a:cubicBezTo>
                      <a:cubicBezTo>
                        <a:pt x="79292" y="63656"/>
                        <a:pt x="61542" y="82016"/>
                        <a:pt x="39646" y="82016"/>
                      </a:cubicBezTo>
                      <a:cubicBezTo>
                        <a:pt x="17750" y="82016"/>
                        <a:pt x="0" y="63656"/>
                        <a:pt x="0" y="41008"/>
                      </a:cubicBezTo>
                      <a:close/>
                    </a:path>
                  </a:pathLst>
                </a:custGeom>
                <a:solidFill>
                  <a:srgbClr val="122B4A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75" name="Freeform 3674"/>
                <p:cNvSpPr/>
                <p:nvPr/>
              </p:nvSpPr>
              <p:spPr>
                <a:xfrm>
                  <a:off x="4531282" y="4143545"/>
                  <a:ext cx="73339" cy="758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339" h="75860">
                      <a:moveTo>
                        <a:pt x="0" y="38135"/>
                      </a:moveTo>
                      <a:cubicBezTo>
                        <a:pt x="0" y="17074"/>
                        <a:pt x="16506" y="0"/>
                        <a:pt x="36868" y="0"/>
                      </a:cubicBezTo>
                      <a:cubicBezTo>
                        <a:pt x="57229" y="0"/>
                        <a:pt x="73736" y="17074"/>
                        <a:pt x="73736" y="38135"/>
                      </a:cubicBezTo>
                      <a:cubicBezTo>
                        <a:pt x="73736" y="59196"/>
                        <a:pt x="57229" y="76270"/>
                        <a:pt x="36868" y="76270"/>
                      </a:cubicBezTo>
                      <a:cubicBezTo>
                        <a:pt x="16506" y="76270"/>
                        <a:pt x="0" y="59196"/>
                        <a:pt x="0" y="38135"/>
                      </a:cubicBezTo>
                      <a:close/>
                    </a:path>
                  </a:pathLst>
                </a:custGeom>
                <a:solidFill>
                  <a:srgbClr val="5C69A0"/>
                </a:solidFill>
                <a:ln w="4750" cap="flat">
                  <a:noFill/>
                  <a:miter lim="800000"/>
                </a:ln>
              </p:spPr>
            </p:sp>
          </p:grpSp>
          <p:sp>
            <p:nvSpPr>
              <p:cNvPr id="3676" name="Freeform 3675"/>
              <p:cNvSpPr/>
              <p:nvPr/>
            </p:nvSpPr>
            <p:spPr>
              <a:xfrm>
                <a:off x="4429010" y="3985231"/>
                <a:ext cx="340345" cy="58622"/>
              </a:xfrm>
              <a:custGeom>
                <a:avLst/>
                <a:gdLst/>
                <a:ahLst/>
                <a:cxnLst/>
                <a:rect l="0" t="0" r="0" b="0"/>
                <a:pathLst>
                  <a:path w="340345" h="58622">
                    <a:moveTo>
                      <a:pt x="59561" y="0"/>
                    </a:moveTo>
                    <a:lnTo>
                      <a:pt x="340345" y="0"/>
                    </a:lnTo>
                    <a:lnTo>
                      <a:pt x="280785" y="58622"/>
                    </a:lnTo>
                    <a:lnTo>
                      <a:pt x="0" y="58622"/>
                    </a:lnTo>
                    <a:lnTo>
                      <a:pt x="59561" y="0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9CA7CE"/>
                  </a:gs>
                </a:gsLst>
                <a:lin ang="10800000" scaled="0"/>
              </a:gradFill>
              <a:ln w="1831" cap="flat">
                <a:noFill/>
                <a:miter lim="800000"/>
              </a:ln>
            </p:spPr>
          </p:sp>
          <p:sp>
            <p:nvSpPr>
              <p:cNvPr id="3677" name="Freeform 3676"/>
              <p:cNvSpPr/>
              <p:nvPr/>
            </p:nvSpPr>
            <p:spPr>
              <a:xfrm>
                <a:off x="4708093" y="3985231"/>
                <a:ext cx="61262" cy="329338"/>
              </a:xfrm>
              <a:custGeom>
                <a:avLst/>
                <a:gdLst/>
                <a:ahLst/>
                <a:cxnLst/>
                <a:rect l="0" t="0" r="0" b="0"/>
                <a:pathLst>
                  <a:path w="61262" h="329338">
                    <a:moveTo>
                      <a:pt x="0" y="59281"/>
                    </a:moveTo>
                    <a:lnTo>
                      <a:pt x="61262" y="0"/>
                    </a:lnTo>
                    <a:lnTo>
                      <a:pt x="61262" y="270057"/>
                    </a:lnTo>
                    <a:lnTo>
                      <a:pt x="0" y="329338"/>
                    </a:lnTo>
                    <a:lnTo>
                      <a:pt x="0" y="59281"/>
                    </a:lnTo>
                    <a:close/>
                  </a:path>
                </a:pathLst>
              </a:custGeom>
              <a:solidFill>
                <a:srgbClr val="1F396C"/>
              </a:solidFill>
              <a:ln w="1831" cap="flat">
                <a:noFill/>
                <a:miter lim="800000"/>
              </a:ln>
            </p:spPr>
          </p:sp>
        </p:grpSp>
        <p:sp>
          <p:nvSpPr>
            <p:cNvPr id="5886" name="Text 5886"/>
            <p:cNvSpPr txBox="1"/>
            <p:nvPr/>
          </p:nvSpPr>
          <p:spPr>
            <a:xfrm>
              <a:off x="3657929" y="4329769"/>
              <a:ext cx="1668798" cy="228075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1200" b="1" dirty="0">
                  <a:solidFill>
                    <a:schemeClr val="bg1"/>
                  </a:solidFill>
                  <a:latin typeface="Arial Narrow"/>
                </a:rPr>
                <a:t>Service Provider with Access</a:t>
              </a:r>
            </a:p>
          </p:txBody>
        </p:sp>
      </p:grpSp>
      <p:grpSp>
        <p:nvGrpSpPr>
          <p:cNvPr id="3678" name="Telecommuter House with Router"/>
          <p:cNvGrpSpPr/>
          <p:nvPr/>
        </p:nvGrpSpPr>
        <p:grpSpPr>
          <a:xfrm>
            <a:off x="3808356" y="5310757"/>
            <a:ext cx="433625" cy="372449"/>
            <a:chOff x="3883563" y="5387666"/>
            <a:chExt cx="423225" cy="372438"/>
          </a:xfrm>
        </p:grpSpPr>
        <p:grpSp>
          <p:nvGrpSpPr>
            <p:cNvPr id="3679" name="Group 3678"/>
            <p:cNvGrpSpPr/>
            <p:nvPr/>
          </p:nvGrpSpPr>
          <p:grpSpPr>
            <a:xfrm>
              <a:off x="3883563" y="5387666"/>
              <a:ext cx="423225" cy="372438"/>
              <a:chOff x="3883563" y="5387666"/>
              <a:chExt cx="423225" cy="372438"/>
            </a:xfrm>
          </p:grpSpPr>
          <p:sp>
            <p:nvSpPr>
              <p:cNvPr id="3680" name="Freeform 3679"/>
              <p:cNvSpPr/>
              <p:nvPr/>
            </p:nvSpPr>
            <p:spPr>
              <a:xfrm>
                <a:off x="3898145" y="5604627"/>
                <a:ext cx="289909" cy="155278"/>
              </a:xfrm>
              <a:custGeom>
                <a:avLst/>
                <a:gdLst/>
                <a:ahLst/>
                <a:cxnLst/>
                <a:rect l="0" t="0" r="0" b="0"/>
                <a:pathLst>
                  <a:path w="289909" h="155278">
                    <a:moveTo>
                      <a:pt x="942" y="0"/>
                    </a:moveTo>
                    <a:lnTo>
                      <a:pt x="289909" y="4232"/>
                    </a:lnTo>
                    <a:lnTo>
                      <a:pt x="288725" y="155478"/>
                    </a:lnTo>
                    <a:lnTo>
                      <a:pt x="452" y="155478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C69A0"/>
              </a:solidFill>
              <a:ln w="596" cap="flat">
                <a:noFill/>
                <a:miter lim="800000"/>
              </a:ln>
            </p:spPr>
          </p:sp>
          <p:sp>
            <p:nvSpPr>
              <p:cNvPr id="3681" name="Freeform 3680"/>
              <p:cNvSpPr/>
              <p:nvPr/>
            </p:nvSpPr>
            <p:spPr>
              <a:xfrm>
                <a:off x="4188146" y="5530928"/>
                <a:ext cx="102225" cy="228787"/>
              </a:xfrm>
              <a:custGeom>
                <a:avLst/>
                <a:gdLst/>
                <a:ahLst/>
                <a:cxnLst/>
                <a:rect l="0" t="0" r="0" b="0"/>
                <a:pathLst>
                  <a:path w="102225" h="228787">
                    <a:moveTo>
                      <a:pt x="-1686" y="72659"/>
                    </a:moveTo>
                    <a:lnTo>
                      <a:pt x="99558" y="0"/>
                    </a:lnTo>
                    <a:lnTo>
                      <a:pt x="100306" y="130810"/>
                    </a:lnTo>
                    <a:lnTo>
                      <a:pt x="-1840" y="228787"/>
                    </a:lnTo>
                    <a:lnTo>
                      <a:pt x="-1686" y="72659"/>
                    </a:lnTo>
                    <a:close/>
                  </a:path>
                </a:pathLst>
              </a:custGeom>
              <a:solidFill>
                <a:srgbClr val="1E3B6C"/>
              </a:solidFill>
              <a:ln w="596" cap="flat">
                <a:noFill/>
                <a:miter lim="800000"/>
              </a:ln>
            </p:spPr>
          </p:sp>
          <p:sp>
            <p:nvSpPr>
              <p:cNvPr id="3682" name="Freeform 3681"/>
              <p:cNvSpPr/>
              <p:nvPr/>
            </p:nvSpPr>
            <p:spPr>
              <a:xfrm>
                <a:off x="3883564" y="5407537"/>
                <a:ext cx="331208" cy="213094"/>
              </a:xfrm>
              <a:custGeom>
                <a:avLst/>
                <a:gdLst/>
                <a:ahLst/>
                <a:cxnLst/>
                <a:rect l="0" t="0" r="0" b="0"/>
                <a:pathLst>
                  <a:path w="331208" h="213094">
                    <a:moveTo>
                      <a:pt x="188815" y="-524"/>
                    </a:moveTo>
                    <a:lnTo>
                      <a:pt x="195657" y="1478"/>
                    </a:lnTo>
                    <a:lnTo>
                      <a:pt x="331208" y="212768"/>
                    </a:lnTo>
                    <a:lnTo>
                      <a:pt x="0" y="212570"/>
                    </a:lnTo>
                    <a:lnTo>
                      <a:pt x="173605" y="4773"/>
                    </a:lnTo>
                    <a:lnTo>
                      <a:pt x="188815" y="-524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A3B0D4"/>
                  </a:gs>
                </a:gsLst>
                <a:lin ang="5400000" scaled="0"/>
              </a:gradFill>
              <a:ln w="596" cap="flat">
                <a:noFill/>
                <a:miter lim="800000"/>
              </a:ln>
            </p:spPr>
          </p:sp>
          <p:sp>
            <p:nvSpPr>
              <p:cNvPr id="3683" name="Freeform 3682"/>
              <p:cNvSpPr/>
              <p:nvPr/>
            </p:nvSpPr>
            <p:spPr>
              <a:xfrm>
                <a:off x="4057121" y="5387487"/>
                <a:ext cx="57655" cy="24365"/>
              </a:xfrm>
              <a:custGeom>
                <a:avLst/>
                <a:gdLst/>
                <a:ahLst/>
                <a:cxnLst/>
                <a:rect l="0" t="0" r="0" b="0"/>
                <a:pathLst>
                  <a:path w="57655" h="24365">
                    <a:moveTo>
                      <a:pt x="35377" y="608"/>
                    </a:moveTo>
                    <a:lnTo>
                      <a:pt x="57883" y="179"/>
                    </a:lnTo>
                    <a:lnTo>
                      <a:pt x="22224" y="24186"/>
                    </a:lnTo>
                    <a:lnTo>
                      <a:pt x="536" y="24482"/>
                    </a:lnTo>
                    <a:lnTo>
                      <a:pt x="35377" y="608"/>
                    </a:lnTo>
                    <a:close/>
                  </a:path>
                </a:pathLst>
              </a:custGeom>
              <a:solidFill>
                <a:srgbClr val="9EA6C7"/>
              </a:solidFill>
              <a:ln w="596" cap="flat">
                <a:noFill/>
                <a:miter lim="800000"/>
              </a:ln>
            </p:spPr>
          </p:sp>
          <p:sp>
            <p:nvSpPr>
              <p:cNvPr id="3684" name="Freeform 3683"/>
              <p:cNvSpPr/>
              <p:nvPr/>
            </p:nvSpPr>
            <p:spPr>
              <a:xfrm>
                <a:off x="4214075" y="5421052"/>
                <a:ext cx="30259" cy="19823"/>
              </a:xfrm>
              <a:custGeom>
                <a:avLst/>
                <a:gdLst/>
                <a:ahLst/>
                <a:cxnLst/>
                <a:rect l="0" t="0" r="0" b="0"/>
                <a:pathLst>
                  <a:path w="30259" h="19823">
                    <a:moveTo>
                      <a:pt x="13422" y="52"/>
                    </a:moveTo>
                    <a:lnTo>
                      <a:pt x="30450" y="7023"/>
                    </a:lnTo>
                    <a:lnTo>
                      <a:pt x="16403" y="19771"/>
                    </a:lnTo>
                    <a:lnTo>
                      <a:pt x="273" y="6910"/>
                    </a:lnTo>
                    <a:lnTo>
                      <a:pt x="13422" y="52"/>
                    </a:lnTo>
                    <a:close/>
                  </a:path>
                </a:pathLst>
              </a:custGeom>
              <a:solidFill>
                <a:srgbClr val="9EA6C7"/>
              </a:solidFill>
              <a:ln w="596" cap="flat">
                <a:noFill/>
                <a:miter lim="800000"/>
              </a:ln>
            </p:spPr>
          </p:sp>
          <p:sp>
            <p:nvSpPr>
              <p:cNvPr id="3685" name="Freeform 3684"/>
              <p:cNvSpPr/>
              <p:nvPr/>
            </p:nvSpPr>
            <p:spPr>
              <a:xfrm>
                <a:off x="4220161" y="5585673"/>
                <a:ext cx="21263" cy="144127"/>
              </a:xfrm>
              <a:custGeom>
                <a:avLst/>
                <a:gdLst/>
                <a:ahLst/>
                <a:cxnLst/>
                <a:rect l="0" t="0" r="0" b="0"/>
                <a:pathLst>
                  <a:path w="21263" h="144127">
                    <a:moveTo>
                      <a:pt x="-751" y="24051"/>
                    </a:moveTo>
                    <a:lnTo>
                      <a:pt x="15378" y="0"/>
                    </a:lnTo>
                    <a:lnTo>
                      <a:pt x="20463" y="144127"/>
                    </a:lnTo>
                    <a:lnTo>
                      <a:pt x="-580" y="139329"/>
                    </a:lnTo>
                    <a:lnTo>
                      <a:pt x="-751" y="24051"/>
                    </a:lnTo>
                    <a:close/>
                  </a:path>
                </a:pathLst>
              </a:custGeom>
              <a:solidFill>
                <a:srgbClr val="5C69A0"/>
              </a:solidFill>
              <a:ln w="596" cap="flat">
                <a:noFill/>
                <a:miter lim="800000"/>
              </a:ln>
            </p:spPr>
          </p:sp>
          <p:sp>
            <p:nvSpPr>
              <p:cNvPr id="3686" name="Freeform 3685"/>
              <p:cNvSpPr/>
              <p:nvPr/>
            </p:nvSpPr>
            <p:spPr>
              <a:xfrm>
                <a:off x="4235116" y="5559997"/>
                <a:ext cx="44992" cy="169759"/>
              </a:xfrm>
              <a:custGeom>
                <a:avLst/>
                <a:gdLst/>
                <a:ahLst/>
                <a:cxnLst/>
                <a:rect l="0" t="0" r="0" b="0"/>
                <a:pathLst>
                  <a:path w="44992" h="169759">
                    <a:moveTo>
                      <a:pt x="424" y="25721"/>
                    </a:moveTo>
                    <a:lnTo>
                      <a:pt x="26740" y="0"/>
                    </a:lnTo>
                    <a:lnTo>
                      <a:pt x="44567" y="127748"/>
                    </a:lnTo>
                    <a:lnTo>
                      <a:pt x="5509" y="169759"/>
                    </a:lnTo>
                    <a:lnTo>
                      <a:pt x="424" y="25721"/>
                    </a:lnTo>
                    <a:close/>
                  </a:path>
                </a:pathLst>
              </a:custGeom>
              <a:solidFill>
                <a:srgbClr val="3E5780"/>
              </a:solidFill>
              <a:ln w="596" cap="flat">
                <a:noFill/>
                <a:miter lim="800000"/>
              </a:ln>
            </p:spPr>
          </p:sp>
          <p:sp>
            <p:nvSpPr>
              <p:cNvPr id="3687" name="Freeform 3686"/>
              <p:cNvSpPr/>
              <p:nvPr/>
            </p:nvSpPr>
            <p:spPr>
              <a:xfrm>
                <a:off x="4076578" y="5389913"/>
                <a:ext cx="230210" cy="232503"/>
              </a:xfrm>
              <a:custGeom>
                <a:avLst/>
                <a:gdLst/>
                <a:ahLst/>
                <a:cxnLst/>
                <a:rect l="0" t="0" r="0" b="0"/>
                <a:pathLst>
                  <a:path w="230210" h="232503">
                    <a:moveTo>
                      <a:pt x="0" y="21956"/>
                    </a:moveTo>
                    <a:lnTo>
                      <a:pt x="38421" y="-2243"/>
                    </a:lnTo>
                    <a:lnTo>
                      <a:pt x="230210" y="118926"/>
                    </a:lnTo>
                    <a:lnTo>
                      <a:pt x="138099" y="230194"/>
                    </a:lnTo>
                    <a:lnTo>
                      <a:pt x="0" y="21956"/>
                    </a:lnTo>
                    <a:close/>
                  </a:path>
                </a:pathLst>
              </a:custGeom>
              <a:solidFill>
                <a:srgbClr val="1E3B6C"/>
              </a:solidFill>
              <a:ln w="596" cap="flat">
                <a:noFill/>
                <a:miter lim="800000"/>
              </a:ln>
            </p:spPr>
          </p:sp>
          <p:sp>
            <p:nvSpPr>
              <p:cNvPr id="3688" name="Freeform 3687"/>
              <p:cNvSpPr/>
              <p:nvPr/>
            </p:nvSpPr>
            <p:spPr>
              <a:xfrm>
                <a:off x="4229451" y="5429101"/>
                <a:ext cx="25761" cy="109850"/>
              </a:xfrm>
              <a:custGeom>
                <a:avLst/>
                <a:gdLst/>
                <a:ahLst/>
                <a:cxnLst/>
                <a:rect l="0" t="0" r="0" b="0"/>
                <a:pathLst>
                  <a:path w="25761" h="109850">
                    <a:moveTo>
                      <a:pt x="-278" y="11294"/>
                    </a:moveTo>
                    <a:lnTo>
                      <a:pt x="15073" y="-1439"/>
                    </a:lnTo>
                    <a:lnTo>
                      <a:pt x="25614" y="88028"/>
                    </a:lnTo>
                    <a:lnTo>
                      <a:pt x="2693" y="108605"/>
                    </a:lnTo>
                    <a:lnTo>
                      <a:pt x="-278" y="11294"/>
                    </a:lnTo>
                    <a:close/>
                  </a:path>
                </a:pathLst>
              </a:custGeom>
              <a:solidFill>
                <a:srgbClr val="3E5780"/>
              </a:solidFill>
              <a:ln w="596" cap="flat">
                <a:noFill/>
                <a:miter lim="800000"/>
              </a:ln>
            </p:spPr>
          </p:sp>
          <p:sp>
            <p:nvSpPr>
              <p:cNvPr id="3689" name="Freeform 3688"/>
              <p:cNvSpPr/>
              <p:nvPr/>
            </p:nvSpPr>
            <p:spPr>
              <a:xfrm>
                <a:off x="4200319" y="5427963"/>
                <a:ext cx="31410" cy="109743"/>
              </a:xfrm>
              <a:custGeom>
                <a:avLst/>
                <a:gdLst/>
                <a:ahLst/>
                <a:cxnLst/>
                <a:rect l="0" t="0" r="0" b="0"/>
                <a:pathLst>
                  <a:path w="31410" h="109743">
                    <a:moveTo>
                      <a:pt x="14847" y="0"/>
                    </a:moveTo>
                    <a:lnTo>
                      <a:pt x="30977" y="10288"/>
                    </a:lnTo>
                    <a:lnTo>
                      <a:pt x="31825" y="109743"/>
                    </a:lnTo>
                    <a:lnTo>
                      <a:pt x="416" y="75448"/>
                    </a:lnTo>
                    <a:lnTo>
                      <a:pt x="14847" y="0"/>
                    </a:lnTo>
                    <a:close/>
                  </a:path>
                </a:pathLst>
              </a:custGeom>
              <a:solidFill>
                <a:srgbClr val="5C69A0"/>
              </a:solidFill>
              <a:ln w="596" cap="flat">
                <a:noFill/>
                <a:miter lim="800000"/>
              </a:ln>
            </p:spPr>
          </p:sp>
        </p:grpSp>
        <p:grpSp>
          <p:nvGrpSpPr>
            <p:cNvPr id="3690" name="Group 3689"/>
            <p:cNvGrpSpPr/>
            <p:nvPr/>
          </p:nvGrpSpPr>
          <p:grpSpPr>
            <a:xfrm>
              <a:off x="3978509" y="5585428"/>
              <a:ext cx="159185" cy="112191"/>
              <a:chOff x="3978509" y="5585428"/>
              <a:chExt cx="159185" cy="112191"/>
            </a:xfrm>
          </p:grpSpPr>
          <p:sp>
            <p:nvSpPr>
              <p:cNvPr id="3691" name="Freeform 3690"/>
              <p:cNvSpPr/>
              <p:nvPr/>
            </p:nvSpPr>
            <p:spPr>
              <a:xfrm>
                <a:off x="3978706" y="5618016"/>
                <a:ext cx="159026" cy="80188"/>
              </a:xfrm>
              <a:custGeom>
                <a:avLst/>
                <a:gdLst/>
                <a:ahLst/>
                <a:cxnLst/>
                <a:rect l="0" t="0" r="0" b="0"/>
                <a:pathLst>
                  <a:path w="159026" h="80188">
                    <a:moveTo>
                      <a:pt x="0" y="50201"/>
                    </a:moveTo>
                    <a:cubicBezTo>
                      <a:pt x="0" y="42208"/>
                      <a:pt x="413" y="-300"/>
                      <a:pt x="413" y="-300"/>
                    </a:cubicBezTo>
                    <a:cubicBezTo>
                      <a:pt x="413" y="-300"/>
                      <a:pt x="56770" y="20405"/>
                      <a:pt x="79336" y="20405"/>
                    </a:cubicBezTo>
                    <a:cubicBezTo>
                      <a:pt x="107545" y="20405"/>
                      <a:pt x="159026" y="0"/>
                      <a:pt x="159026" y="0"/>
                    </a:cubicBezTo>
                    <a:cubicBezTo>
                      <a:pt x="159026" y="0"/>
                      <a:pt x="159026" y="44324"/>
                      <a:pt x="159026" y="50201"/>
                    </a:cubicBezTo>
                    <a:cubicBezTo>
                      <a:pt x="159026" y="66657"/>
                      <a:pt x="123215" y="79874"/>
                      <a:pt x="79336" y="79874"/>
                    </a:cubicBezTo>
                    <a:cubicBezTo>
                      <a:pt x="35458" y="79874"/>
                      <a:pt x="0" y="66657"/>
                      <a:pt x="0" y="502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B474F"/>
                  </a:gs>
                  <a:gs pos="50000">
                    <a:srgbClr val="CCE0E0"/>
                  </a:gs>
                  <a:gs pos="100000">
                    <a:srgbClr val="0B474F"/>
                  </a:gs>
                </a:gsLst>
                <a:lin ang="0" scaled="0"/>
              </a:gradFill>
              <a:ln w="4750" cap="flat">
                <a:noFill/>
                <a:miter lim="800000"/>
              </a:ln>
            </p:spPr>
          </p:sp>
          <p:sp>
            <p:nvSpPr>
              <p:cNvPr id="3692" name="Freeform 3691"/>
              <p:cNvSpPr/>
              <p:nvPr/>
            </p:nvSpPr>
            <p:spPr>
              <a:xfrm>
                <a:off x="3978870" y="5585550"/>
                <a:ext cx="158939" cy="65468"/>
              </a:xfrm>
              <a:custGeom>
                <a:avLst/>
                <a:gdLst/>
                <a:ahLst/>
                <a:cxnLst/>
                <a:rect l="0" t="0" r="0" b="0"/>
                <a:pathLst>
                  <a:path w="158939" h="65468">
                    <a:moveTo>
                      <a:pt x="0" y="32734"/>
                    </a:moveTo>
                    <a:cubicBezTo>
                      <a:pt x="0" y="14655"/>
                      <a:pt x="35580" y="0"/>
                      <a:pt x="79469" y="0"/>
                    </a:cubicBezTo>
                    <a:cubicBezTo>
                      <a:pt x="123359" y="0"/>
                      <a:pt x="158939" y="14655"/>
                      <a:pt x="158939" y="32734"/>
                    </a:cubicBezTo>
                    <a:cubicBezTo>
                      <a:pt x="158939" y="50812"/>
                      <a:pt x="123359" y="65468"/>
                      <a:pt x="79469" y="65468"/>
                    </a:cubicBezTo>
                    <a:cubicBezTo>
                      <a:pt x="35580" y="65468"/>
                      <a:pt x="0" y="50812"/>
                      <a:pt x="0" y="327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424A"/>
                  </a:gs>
                  <a:gs pos="50000">
                    <a:srgbClr val="A7C3C3"/>
                  </a:gs>
                  <a:gs pos="100000">
                    <a:srgbClr val="0A424A"/>
                  </a:gs>
                </a:gsLst>
                <a:lin ang="2700000" scaled="0"/>
              </a:gradFill>
              <a:ln w="4750" cap="flat">
                <a:noFill/>
                <a:miter lim="800000"/>
              </a:ln>
            </p:spPr>
          </p:sp>
          <p:grpSp>
            <p:nvGrpSpPr>
              <p:cNvPr id="3693" name="Group 3692"/>
              <p:cNvGrpSpPr/>
              <p:nvPr/>
            </p:nvGrpSpPr>
            <p:grpSpPr>
              <a:xfrm>
                <a:off x="3990156" y="5589231"/>
                <a:ext cx="134151" cy="52155"/>
                <a:chOff x="3990156" y="5589231"/>
                <a:chExt cx="134151" cy="52155"/>
              </a:xfrm>
            </p:grpSpPr>
            <p:sp>
              <p:nvSpPr>
                <p:cNvPr id="3694" name="Freeform 3693"/>
                <p:cNvSpPr/>
                <p:nvPr/>
              </p:nvSpPr>
              <p:spPr>
                <a:xfrm>
                  <a:off x="4027803" y="5619432"/>
                  <a:ext cx="30269" cy="211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69" h="21166">
                      <a:moveTo>
                        <a:pt x="18533" y="-42"/>
                      </a:moveTo>
                      <a:lnTo>
                        <a:pt x="29555" y="1835"/>
                      </a:lnTo>
                      <a:lnTo>
                        <a:pt x="16757" y="14418"/>
                      </a:lnTo>
                      <a:lnTo>
                        <a:pt x="24095" y="16416"/>
                      </a:lnTo>
                      <a:lnTo>
                        <a:pt x="-212" y="21207"/>
                      </a:lnTo>
                      <a:lnTo>
                        <a:pt x="-624" y="9958"/>
                      </a:lnTo>
                      <a:lnTo>
                        <a:pt x="5930" y="11373"/>
                      </a:lnTo>
                      <a:lnTo>
                        <a:pt x="18533" y="-42"/>
                      </a:lnTo>
                      <a:close/>
                    </a:path>
                  </a:pathLst>
                </a:custGeom>
                <a:solidFill>
                  <a:srgbClr val="16353D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95" name="Freeform 3694"/>
                <p:cNvSpPr/>
                <p:nvPr/>
              </p:nvSpPr>
              <p:spPr>
                <a:xfrm>
                  <a:off x="4027377" y="5621298"/>
                  <a:ext cx="28907" cy="20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907" h="20125">
                      <a:moveTo>
                        <a:pt x="19904" y="-42"/>
                      </a:moveTo>
                      <a:lnTo>
                        <a:pt x="28907" y="1039"/>
                      </a:lnTo>
                      <a:lnTo>
                        <a:pt x="16572" y="13227"/>
                      </a:lnTo>
                      <a:lnTo>
                        <a:pt x="17695" y="15779"/>
                      </a:lnTo>
                      <a:lnTo>
                        <a:pt x="575" y="20030"/>
                      </a:lnTo>
                      <a:lnTo>
                        <a:pt x="0" y="10110"/>
                      </a:lnTo>
                      <a:lnTo>
                        <a:pt x="7311" y="12094"/>
                      </a:lnTo>
                      <a:lnTo>
                        <a:pt x="19904" y="-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96" name="Freeform 3695"/>
                <p:cNvSpPr/>
                <p:nvPr/>
              </p:nvSpPr>
              <p:spPr>
                <a:xfrm flipH="1" flipV="1">
                  <a:off x="4058997" y="5589539"/>
                  <a:ext cx="30310" cy="20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310" h="20975">
                      <a:moveTo>
                        <a:pt x="20661" y="70"/>
                      </a:moveTo>
                      <a:lnTo>
                        <a:pt x="30257" y="3145"/>
                      </a:lnTo>
                      <a:lnTo>
                        <a:pt x="18784" y="13407"/>
                      </a:lnTo>
                      <a:lnTo>
                        <a:pt x="25079" y="14657"/>
                      </a:lnTo>
                      <a:lnTo>
                        <a:pt x="117" y="21115"/>
                      </a:lnTo>
                      <a:lnTo>
                        <a:pt x="1577" y="11137"/>
                      </a:lnTo>
                      <a:lnTo>
                        <a:pt x="8874" y="11704"/>
                      </a:lnTo>
                      <a:lnTo>
                        <a:pt x="20661" y="70"/>
                      </a:lnTo>
                      <a:close/>
                    </a:path>
                  </a:pathLst>
                </a:custGeom>
                <a:solidFill>
                  <a:srgbClr val="16353D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97" name="Freeform 3696"/>
                <p:cNvSpPr/>
                <p:nvPr/>
              </p:nvSpPr>
              <p:spPr>
                <a:xfrm flipH="1" flipV="1">
                  <a:off x="4061849" y="5591170"/>
                  <a:ext cx="26662" cy="192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62" h="19275">
                      <a:moveTo>
                        <a:pt x="19864" y="0"/>
                      </a:moveTo>
                      <a:lnTo>
                        <a:pt x="26600" y="2563"/>
                      </a:lnTo>
                      <a:lnTo>
                        <a:pt x="17339" y="11350"/>
                      </a:lnTo>
                      <a:lnTo>
                        <a:pt x="20145" y="13337"/>
                      </a:lnTo>
                      <a:lnTo>
                        <a:pt x="-62" y="19233"/>
                      </a:lnTo>
                      <a:lnTo>
                        <a:pt x="780" y="8799"/>
                      </a:lnTo>
                      <a:lnTo>
                        <a:pt x="7796" y="10216"/>
                      </a:lnTo>
                      <a:lnTo>
                        <a:pt x="198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98" name="Freeform 3697"/>
                <p:cNvSpPr/>
                <p:nvPr/>
              </p:nvSpPr>
              <p:spPr>
                <a:xfrm flipH="1">
                  <a:off x="3991155" y="5600667"/>
                  <a:ext cx="55670" cy="171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670" h="17104">
                      <a:moveTo>
                        <a:pt x="50132" y="-119"/>
                      </a:moveTo>
                      <a:lnTo>
                        <a:pt x="56778" y="6704"/>
                      </a:lnTo>
                      <a:lnTo>
                        <a:pt x="21500" y="13037"/>
                      </a:lnTo>
                      <a:lnTo>
                        <a:pt x="25825" y="17156"/>
                      </a:lnTo>
                      <a:lnTo>
                        <a:pt x="1124" y="11859"/>
                      </a:lnTo>
                      <a:lnTo>
                        <a:pt x="9371" y="2229"/>
                      </a:lnTo>
                      <a:lnTo>
                        <a:pt x="13260" y="5379"/>
                      </a:lnTo>
                      <a:lnTo>
                        <a:pt x="50132" y="-119"/>
                      </a:lnTo>
                      <a:close/>
                    </a:path>
                  </a:pathLst>
                </a:custGeom>
                <a:solidFill>
                  <a:srgbClr val="16353D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699" name="Freeform 3698"/>
                <p:cNvSpPr/>
                <p:nvPr/>
              </p:nvSpPr>
              <p:spPr>
                <a:xfrm flipH="1">
                  <a:off x="3992574" y="5603064"/>
                  <a:ext cx="51359" cy="13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359" h="13606">
                      <a:moveTo>
                        <a:pt x="46572" y="0"/>
                      </a:moveTo>
                      <a:lnTo>
                        <a:pt x="51359" y="4535"/>
                      </a:lnTo>
                      <a:lnTo>
                        <a:pt x="17946" y="10487"/>
                      </a:lnTo>
                      <a:lnTo>
                        <a:pt x="18226" y="13606"/>
                      </a:lnTo>
                      <a:lnTo>
                        <a:pt x="0" y="9353"/>
                      </a:lnTo>
                      <a:lnTo>
                        <a:pt x="6656" y="1877"/>
                      </a:lnTo>
                      <a:lnTo>
                        <a:pt x="10087" y="5101"/>
                      </a:lnTo>
                      <a:lnTo>
                        <a:pt x="465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700" name="Freeform 3699"/>
                <p:cNvSpPr/>
                <p:nvPr/>
              </p:nvSpPr>
              <p:spPr>
                <a:xfrm>
                  <a:off x="4069037" y="5611652"/>
                  <a:ext cx="55288" cy="167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88" h="16724">
                      <a:moveTo>
                        <a:pt x="55288" y="10422"/>
                      </a:moveTo>
                      <a:lnTo>
                        <a:pt x="48724" y="16639"/>
                      </a:lnTo>
                      <a:lnTo>
                        <a:pt x="11117" y="8419"/>
                      </a:lnTo>
                      <a:lnTo>
                        <a:pt x="4965" y="14485"/>
                      </a:lnTo>
                      <a:lnTo>
                        <a:pt x="0" y="4069"/>
                      </a:lnTo>
                      <a:lnTo>
                        <a:pt x="23398" y="-134"/>
                      </a:lnTo>
                      <a:lnTo>
                        <a:pt x="20208" y="3027"/>
                      </a:lnTo>
                      <a:lnTo>
                        <a:pt x="55288" y="10422"/>
                      </a:lnTo>
                      <a:close/>
                    </a:path>
                  </a:pathLst>
                </a:custGeom>
                <a:solidFill>
                  <a:srgbClr val="16353D"/>
                </a:solidFill>
                <a:ln w="4750" cap="flat">
                  <a:noFill/>
                  <a:miter lim="800000"/>
                </a:ln>
              </p:spPr>
            </p:sp>
            <p:sp>
              <p:nvSpPr>
                <p:cNvPr id="3701" name="Freeform 3700"/>
                <p:cNvSpPr/>
                <p:nvPr/>
              </p:nvSpPr>
              <p:spPr>
                <a:xfrm>
                  <a:off x="4069873" y="5614192"/>
                  <a:ext cx="53043" cy="141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043" h="14173">
                      <a:moveTo>
                        <a:pt x="52939" y="9562"/>
                      </a:moveTo>
                      <a:lnTo>
                        <a:pt x="47887" y="14097"/>
                      </a:lnTo>
                      <a:lnTo>
                        <a:pt x="10280" y="6727"/>
                      </a:lnTo>
                      <a:lnTo>
                        <a:pt x="4129" y="12680"/>
                      </a:lnTo>
                      <a:lnTo>
                        <a:pt x="0" y="3125"/>
                      </a:lnTo>
                      <a:lnTo>
                        <a:pt x="20103" y="-82"/>
                      </a:lnTo>
                      <a:lnTo>
                        <a:pt x="18700" y="2759"/>
                      </a:lnTo>
                      <a:lnTo>
                        <a:pt x="52939" y="95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50" cap="flat">
                  <a:noFill/>
                  <a:miter lim="800000"/>
                </a:ln>
              </p:spPr>
            </p:sp>
          </p:grpSp>
        </p:grpSp>
        <p:sp>
          <p:nvSpPr>
            <p:cNvPr id="5887" name="Text 5887"/>
            <p:cNvSpPr txBox="1"/>
            <p:nvPr/>
          </p:nvSpPr>
          <p:spPr>
            <a:xfrm>
              <a:off x="3715176" y="5775304"/>
              <a:ext cx="760000" cy="152000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760" b="1" dirty="0">
                  <a:solidFill>
                    <a:srgbClr val="000000"/>
                  </a:solidFill>
                  <a:latin typeface="Arial Narrow"/>
                </a:rPr>
                <a:t>remote access</a:t>
              </a:r>
            </a:p>
          </p:txBody>
        </p:sp>
      </p:grpSp>
      <p:grpSp>
        <p:nvGrpSpPr>
          <p:cNvPr id="3702" name="Call Tower"/>
          <p:cNvGrpSpPr/>
          <p:nvPr/>
        </p:nvGrpSpPr>
        <p:grpSpPr>
          <a:xfrm>
            <a:off x="5239165" y="3207588"/>
            <a:ext cx="872117" cy="896961"/>
            <a:chOff x="5213364" y="3675794"/>
            <a:chExt cx="851200" cy="896935"/>
          </a:xfrm>
        </p:grpSpPr>
        <p:sp>
          <p:nvSpPr>
            <p:cNvPr id="3703" name="Freeform 3702"/>
            <p:cNvSpPr/>
            <p:nvPr/>
          </p:nvSpPr>
          <p:spPr>
            <a:xfrm>
              <a:off x="5225576" y="3711085"/>
              <a:ext cx="821370" cy="572827"/>
            </a:xfrm>
            <a:custGeom>
              <a:avLst/>
              <a:gdLst/>
              <a:ahLst/>
              <a:cxnLst/>
              <a:rect l="0" t="0" r="0" b="0"/>
              <a:pathLst>
                <a:path w="821370" h="572827">
                  <a:moveTo>
                    <a:pt x="279645" y="0"/>
                  </a:moveTo>
                  <a:lnTo>
                    <a:pt x="420142" y="229402"/>
                  </a:lnTo>
                  <a:lnTo>
                    <a:pt x="553885" y="0"/>
                  </a:lnTo>
                  <a:lnTo>
                    <a:pt x="487689" y="266052"/>
                  </a:lnTo>
                  <a:lnTo>
                    <a:pt x="695734" y="116737"/>
                  </a:lnTo>
                  <a:lnTo>
                    <a:pt x="534972" y="320349"/>
                  </a:lnTo>
                  <a:lnTo>
                    <a:pt x="813268" y="283699"/>
                  </a:lnTo>
                  <a:lnTo>
                    <a:pt x="589010" y="374645"/>
                  </a:lnTo>
                  <a:lnTo>
                    <a:pt x="805159" y="419440"/>
                  </a:lnTo>
                  <a:lnTo>
                    <a:pt x="610625" y="471021"/>
                  </a:lnTo>
                  <a:lnTo>
                    <a:pt x="821370" y="471021"/>
                  </a:lnTo>
                  <a:lnTo>
                    <a:pt x="647100" y="566040"/>
                  </a:lnTo>
                  <a:lnTo>
                    <a:pt x="195886" y="572827"/>
                  </a:lnTo>
                  <a:lnTo>
                    <a:pt x="13509" y="490025"/>
                  </a:lnTo>
                  <a:lnTo>
                    <a:pt x="260731" y="475093"/>
                  </a:lnTo>
                  <a:lnTo>
                    <a:pt x="0" y="456090"/>
                  </a:lnTo>
                  <a:lnTo>
                    <a:pt x="243169" y="385505"/>
                  </a:lnTo>
                  <a:lnTo>
                    <a:pt x="27694" y="253157"/>
                  </a:lnTo>
                  <a:lnTo>
                    <a:pt x="289102" y="306775"/>
                  </a:lnTo>
                  <a:cubicBezTo>
                    <a:pt x="289102" y="306775"/>
                    <a:pt x="149955" y="90947"/>
                    <a:pt x="147252" y="90947"/>
                  </a:cubicBezTo>
                  <a:cubicBezTo>
                    <a:pt x="144550" y="90947"/>
                    <a:pt x="344490" y="237547"/>
                    <a:pt x="344490" y="237547"/>
                  </a:cubicBezTo>
                  <a:lnTo>
                    <a:pt x="279645" y="0"/>
                  </a:lnTo>
                  <a:close/>
                </a:path>
              </a:pathLst>
            </a:custGeom>
            <a:solidFill>
              <a:srgbClr val="F3CF33"/>
            </a:solidFill>
            <a:ln w="4750" cap="flat">
              <a:noFill/>
              <a:miter lim="800000"/>
            </a:ln>
          </p:spPr>
        </p:sp>
        <p:sp>
          <p:nvSpPr>
            <p:cNvPr id="3704" name="Freeform 3703"/>
            <p:cNvSpPr/>
            <p:nvPr/>
          </p:nvSpPr>
          <p:spPr>
            <a:xfrm>
              <a:off x="5217473" y="3675794"/>
              <a:ext cx="841632" cy="617622"/>
            </a:xfrm>
            <a:custGeom>
              <a:avLst/>
              <a:gdLst/>
              <a:ahLst/>
              <a:cxnLst/>
              <a:rect l="0" t="0" r="0" b="0"/>
              <a:pathLst>
                <a:path w="841632" h="617622">
                  <a:moveTo>
                    <a:pt x="447160" y="2715"/>
                  </a:moveTo>
                  <a:lnTo>
                    <a:pt x="495794" y="291843"/>
                  </a:lnTo>
                  <a:lnTo>
                    <a:pt x="613326" y="100448"/>
                  </a:lnTo>
                  <a:lnTo>
                    <a:pt x="551183" y="339353"/>
                  </a:lnTo>
                  <a:cubicBezTo>
                    <a:pt x="551183" y="339353"/>
                    <a:pt x="760578" y="200897"/>
                    <a:pt x="759228" y="203612"/>
                  </a:cubicBezTo>
                  <a:cubicBezTo>
                    <a:pt x="757877" y="206326"/>
                    <a:pt x="602519" y="418082"/>
                    <a:pt x="602519" y="418082"/>
                  </a:cubicBezTo>
                  <a:lnTo>
                    <a:pt x="807865" y="377360"/>
                  </a:lnTo>
                  <a:lnTo>
                    <a:pt x="622783" y="484595"/>
                  </a:lnTo>
                  <a:lnTo>
                    <a:pt x="841632" y="617622"/>
                  </a:lnTo>
                  <a:lnTo>
                    <a:pt x="0" y="617622"/>
                  </a:lnTo>
                  <a:lnTo>
                    <a:pt x="217501" y="507672"/>
                  </a:lnTo>
                  <a:lnTo>
                    <a:pt x="56739" y="363786"/>
                  </a:lnTo>
                  <a:lnTo>
                    <a:pt x="251274" y="420798"/>
                  </a:lnTo>
                  <a:lnTo>
                    <a:pt x="86461" y="213113"/>
                  </a:lnTo>
                  <a:lnTo>
                    <a:pt x="309365" y="347497"/>
                  </a:lnTo>
                  <a:lnTo>
                    <a:pt x="199939" y="77373"/>
                  </a:lnTo>
                  <a:lnTo>
                    <a:pt x="349893" y="282342"/>
                  </a:lnTo>
                  <a:lnTo>
                    <a:pt x="380964" y="0"/>
                  </a:lnTo>
                  <a:lnTo>
                    <a:pt x="422844" y="272839"/>
                  </a:lnTo>
                  <a:lnTo>
                    <a:pt x="447160" y="2715"/>
                  </a:lnTo>
                  <a:close/>
                </a:path>
              </a:pathLst>
            </a:custGeom>
            <a:solidFill>
              <a:srgbClr val="EEB007"/>
            </a:solidFill>
            <a:ln w="4750" cap="flat">
              <a:noFill/>
              <a:miter lim="800000"/>
            </a:ln>
          </p:spPr>
        </p:sp>
        <p:sp>
          <p:nvSpPr>
            <p:cNvPr id="3705" name="Freeform 3704"/>
            <p:cNvSpPr/>
            <p:nvPr/>
          </p:nvSpPr>
          <p:spPr>
            <a:xfrm>
              <a:off x="5404642" y="3808271"/>
              <a:ext cx="511873" cy="492347"/>
            </a:xfrm>
            <a:custGeom>
              <a:avLst/>
              <a:gdLst/>
              <a:ahLst/>
              <a:cxnLst/>
              <a:rect l="0" t="0" r="0" b="0"/>
              <a:pathLst>
                <a:path w="511873" h="492347">
                  <a:moveTo>
                    <a:pt x="70406" y="51677"/>
                  </a:moveTo>
                  <a:cubicBezTo>
                    <a:pt x="70406" y="51677"/>
                    <a:pt x="167675" y="-2619"/>
                    <a:pt x="171277" y="0"/>
                  </a:cubicBezTo>
                  <a:cubicBezTo>
                    <a:pt x="174879" y="1001"/>
                    <a:pt x="270346" y="40818"/>
                    <a:pt x="270346" y="40818"/>
                  </a:cubicBezTo>
                  <a:lnTo>
                    <a:pt x="270346" y="73396"/>
                  </a:lnTo>
                  <a:lnTo>
                    <a:pt x="309974" y="55297"/>
                  </a:lnTo>
                  <a:lnTo>
                    <a:pt x="391031" y="89685"/>
                  </a:lnTo>
                  <a:lnTo>
                    <a:pt x="391031" y="232664"/>
                  </a:lnTo>
                  <a:lnTo>
                    <a:pt x="479293" y="214566"/>
                  </a:lnTo>
                  <a:lnTo>
                    <a:pt x="511873" y="229045"/>
                  </a:lnTo>
                  <a:lnTo>
                    <a:pt x="510855" y="492347"/>
                  </a:lnTo>
                  <a:lnTo>
                    <a:pt x="0" y="492347"/>
                  </a:lnTo>
                  <a:lnTo>
                    <a:pt x="0" y="167509"/>
                  </a:lnTo>
                  <a:lnTo>
                    <a:pt x="50592" y="153031"/>
                  </a:lnTo>
                  <a:lnTo>
                    <a:pt x="66804" y="158460"/>
                  </a:lnTo>
                  <a:lnTo>
                    <a:pt x="70406" y="51677"/>
                  </a:lnTo>
                  <a:close/>
                </a:path>
              </a:pathLst>
            </a:custGeom>
            <a:gradFill>
              <a:gsLst>
                <a:gs pos="0">
                  <a:srgbClr val="929CC4"/>
                </a:gs>
                <a:gs pos="100000">
                  <a:srgbClr val="3F5785"/>
                </a:gs>
              </a:gsLst>
              <a:lin ang="5400000" scaled="0"/>
            </a:gradFill>
            <a:ln w="4750" cap="flat">
              <a:noFill/>
              <a:miter lim="800000"/>
            </a:ln>
          </p:spPr>
        </p:sp>
        <p:sp>
          <p:nvSpPr>
            <p:cNvPr id="3706" name="Freeform 3705"/>
            <p:cNvSpPr/>
            <p:nvPr/>
          </p:nvSpPr>
          <p:spPr>
            <a:xfrm>
              <a:off x="5587498" y="3821499"/>
              <a:ext cx="82735" cy="251913"/>
            </a:xfrm>
            <a:custGeom>
              <a:avLst/>
              <a:gdLst/>
              <a:ahLst/>
              <a:cxnLst/>
              <a:rect l="0" t="0" r="0" b="0"/>
              <a:pathLst>
                <a:path w="82735" h="251913">
                  <a:moveTo>
                    <a:pt x="-1479" y="0"/>
                  </a:moveTo>
                  <a:lnTo>
                    <a:pt x="81256" y="32908"/>
                  </a:lnTo>
                  <a:lnTo>
                    <a:pt x="81256" y="239477"/>
                  </a:lnTo>
                  <a:lnTo>
                    <a:pt x="54305" y="240106"/>
                  </a:lnTo>
                  <a:lnTo>
                    <a:pt x="-1479" y="251913"/>
                  </a:lnTo>
                  <a:lnTo>
                    <a:pt x="-1479" y="0"/>
                  </a:lnTo>
                  <a:close/>
                </a:path>
              </a:pathLst>
            </a:custGeom>
            <a:solidFill>
              <a:srgbClr val="1F396C"/>
            </a:solidFill>
            <a:ln w="4750" cap="flat">
              <a:noFill/>
              <a:miter lim="800000"/>
            </a:ln>
          </p:spPr>
        </p:sp>
        <p:sp>
          <p:nvSpPr>
            <p:cNvPr id="3707" name="Freeform 3706"/>
            <p:cNvSpPr/>
            <p:nvPr/>
          </p:nvSpPr>
          <p:spPr>
            <a:xfrm>
              <a:off x="5455146" y="3968803"/>
              <a:ext cx="17550" cy="132255"/>
            </a:xfrm>
            <a:custGeom>
              <a:avLst/>
              <a:gdLst/>
              <a:ahLst/>
              <a:cxnLst/>
              <a:rect l="0" t="0" r="0" b="0"/>
              <a:pathLst>
                <a:path w="17550" h="132255">
                  <a:moveTo>
                    <a:pt x="502" y="224"/>
                  </a:moveTo>
                  <a:lnTo>
                    <a:pt x="16799" y="4632"/>
                  </a:lnTo>
                  <a:lnTo>
                    <a:pt x="17654" y="127792"/>
                  </a:lnTo>
                  <a:lnTo>
                    <a:pt x="1129" y="132570"/>
                  </a:lnTo>
                  <a:lnTo>
                    <a:pt x="502" y="224"/>
                  </a:lnTo>
                  <a:close/>
                </a:path>
              </a:pathLst>
            </a:custGeom>
            <a:solidFill>
              <a:srgbClr val="1F396C"/>
            </a:solidFill>
            <a:ln w="4750" cap="flat">
              <a:noFill/>
              <a:miter lim="800000"/>
            </a:ln>
          </p:spPr>
        </p:sp>
        <p:sp>
          <p:nvSpPr>
            <p:cNvPr id="3708" name="Freeform 3707"/>
            <p:cNvSpPr/>
            <p:nvPr/>
          </p:nvSpPr>
          <p:spPr>
            <a:xfrm>
              <a:off x="5720693" y="3873963"/>
              <a:ext cx="67066" cy="246875"/>
            </a:xfrm>
            <a:custGeom>
              <a:avLst/>
              <a:gdLst/>
              <a:ahLst/>
              <a:cxnLst/>
              <a:rect l="0" t="0" r="0" b="0"/>
              <a:pathLst>
                <a:path w="67066" h="246875">
                  <a:moveTo>
                    <a:pt x="711" y="596"/>
                  </a:moveTo>
                  <a:lnTo>
                    <a:pt x="66874" y="28517"/>
                  </a:lnTo>
                  <a:lnTo>
                    <a:pt x="67777" y="168749"/>
                  </a:lnTo>
                  <a:lnTo>
                    <a:pt x="47961" y="172403"/>
                  </a:lnTo>
                  <a:lnTo>
                    <a:pt x="47961" y="247192"/>
                  </a:lnTo>
                  <a:lnTo>
                    <a:pt x="711" y="242433"/>
                  </a:lnTo>
                  <a:lnTo>
                    <a:pt x="711" y="596"/>
                  </a:lnTo>
                  <a:close/>
                </a:path>
              </a:pathLst>
            </a:custGeom>
            <a:solidFill>
              <a:srgbClr val="1F396C"/>
            </a:solidFill>
            <a:ln w="4750" cap="flat">
              <a:noFill/>
              <a:miter lim="800000"/>
            </a:ln>
          </p:spPr>
        </p:sp>
        <p:sp>
          <p:nvSpPr>
            <p:cNvPr id="3709" name="Freeform 3708"/>
            <p:cNvSpPr/>
            <p:nvPr/>
          </p:nvSpPr>
          <p:spPr>
            <a:xfrm>
              <a:off x="5641853" y="4071874"/>
              <a:ext cx="165053" cy="187886"/>
            </a:xfrm>
            <a:custGeom>
              <a:avLst/>
              <a:gdLst/>
              <a:ahLst/>
              <a:cxnLst/>
              <a:rect l="0" t="0" r="0" b="0"/>
              <a:pathLst>
                <a:path w="165053" h="187886">
                  <a:moveTo>
                    <a:pt x="1044" y="281"/>
                  </a:moveTo>
                  <a:lnTo>
                    <a:pt x="51137" y="-398"/>
                  </a:lnTo>
                  <a:lnTo>
                    <a:pt x="51137" y="52084"/>
                  </a:lnTo>
                  <a:lnTo>
                    <a:pt x="165053" y="65729"/>
                  </a:lnTo>
                  <a:lnTo>
                    <a:pt x="166047" y="186438"/>
                  </a:lnTo>
                  <a:lnTo>
                    <a:pt x="1044" y="187604"/>
                  </a:lnTo>
                  <a:lnTo>
                    <a:pt x="1044" y="281"/>
                  </a:lnTo>
                  <a:close/>
                </a:path>
              </a:pathLst>
            </a:custGeom>
            <a:solidFill>
              <a:srgbClr val="1F396C"/>
            </a:solidFill>
            <a:ln w="4750" cap="flat">
              <a:noFill/>
              <a:miter lim="800000"/>
            </a:ln>
          </p:spPr>
        </p:sp>
        <p:sp>
          <p:nvSpPr>
            <p:cNvPr id="3710" name="Freeform 3709"/>
            <p:cNvSpPr/>
            <p:nvPr/>
          </p:nvSpPr>
          <p:spPr>
            <a:xfrm>
              <a:off x="5658319" y="4266271"/>
              <a:ext cx="149955" cy="12217"/>
            </a:xfrm>
            <a:custGeom>
              <a:avLst/>
              <a:gdLst/>
              <a:ahLst/>
              <a:cxnLst/>
              <a:rect l="0" t="0" r="0" b="0"/>
              <a:pathLst>
                <a:path w="149955" h="12217">
                  <a:moveTo>
                    <a:pt x="0" y="0"/>
                  </a:moveTo>
                  <a:lnTo>
                    <a:pt x="0" y="12217"/>
                  </a:lnTo>
                  <a:lnTo>
                    <a:pt x="149955" y="12217"/>
                  </a:lnTo>
                  <a:lnTo>
                    <a:pt x="1499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96C"/>
            </a:solidFill>
            <a:ln w="4750" cap="flat">
              <a:noFill/>
              <a:miter lim="800000"/>
            </a:ln>
          </p:spPr>
        </p:sp>
        <p:sp>
          <p:nvSpPr>
            <p:cNvPr id="3711" name="Freeform 3710"/>
            <p:cNvSpPr/>
            <p:nvPr/>
          </p:nvSpPr>
          <p:spPr>
            <a:xfrm>
              <a:off x="5895368" y="4037036"/>
              <a:ext cx="18803" cy="222943"/>
            </a:xfrm>
            <a:custGeom>
              <a:avLst/>
              <a:gdLst/>
              <a:ahLst/>
              <a:cxnLst/>
              <a:rect l="0" t="0" r="0" b="0"/>
              <a:pathLst>
                <a:path w="18803" h="222943">
                  <a:moveTo>
                    <a:pt x="-1597" y="-622"/>
                  </a:moveTo>
                  <a:lnTo>
                    <a:pt x="16272" y="7130"/>
                  </a:lnTo>
                  <a:lnTo>
                    <a:pt x="16579" y="222943"/>
                  </a:lnTo>
                  <a:lnTo>
                    <a:pt x="-2224" y="222321"/>
                  </a:lnTo>
                  <a:lnTo>
                    <a:pt x="-1597" y="-622"/>
                  </a:lnTo>
                  <a:close/>
                </a:path>
              </a:pathLst>
            </a:custGeom>
            <a:solidFill>
              <a:srgbClr val="1F396C"/>
            </a:solidFill>
            <a:ln w="4750" cap="flat">
              <a:noFill/>
              <a:miter lim="800000"/>
            </a:ln>
          </p:spPr>
        </p:sp>
        <p:sp>
          <p:nvSpPr>
            <p:cNvPr id="3712" name="Freeform 3711"/>
            <p:cNvSpPr/>
            <p:nvPr/>
          </p:nvSpPr>
          <p:spPr>
            <a:xfrm>
              <a:off x="5656688" y="3953199"/>
              <a:ext cx="317976" cy="212906"/>
            </a:xfrm>
            <a:custGeom>
              <a:avLst/>
              <a:gdLst/>
              <a:ahLst/>
              <a:cxnLst/>
              <a:rect l="0" t="0" r="0" b="0"/>
              <a:pathLst>
                <a:path w="317976" h="212906">
                  <a:moveTo>
                    <a:pt x="31987" y="194157"/>
                  </a:moveTo>
                  <a:lnTo>
                    <a:pt x="31987" y="178954"/>
                  </a:lnTo>
                  <a:cubicBezTo>
                    <a:pt x="31987" y="178954"/>
                    <a:pt x="-2910" y="215125"/>
                    <a:pt x="-468" y="212906"/>
                  </a:cubicBezTo>
                  <a:cubicBezTo>
                    <a:pt x="1414" y="210778"/>
                    <a:pt x="44956" y="212592"/>
                    <a:pt x="44956" y="212592"/>
                  </a:cubicBezTo>
                  <a:lnTo>
                    <a:pt x="34632" y="200984"/>
                  </a:lnTo>
                  <a:cubicBezTo>
                    <a:pt x="34632" y="200984"/>
                    <a:pt x="163123" y="143674"/>
                    <a:pt x="195088" y="122890"/>
                  </a:cubicBezTo>
                  <a:cubicBezTo>
                    <a:pt x="225141" y="103352"/>
                    <a:pt x="295690" y="57331"/>
                    <a:pt x="307578" y="39956"/>
                  </a:cubicBezTo>
                  <a:cubicBezTo>
                    <a:pt x="319467" y="22581"/>
                    <a:pt x="321629" y="14979"/>
                    <a:pt x="310280" y="6835"/>
                  </a:cubicBezTo>
                  <a:cubicBezTo>
                    <a:pt x="298932" y="-1309"/>
                    <a:pt x="253125" y="-3045"/>
                    <a:pt x="204490" y="8900"/>
                  </a:cubicBezTo>
                  <a:cubicBezTo>
                    <a:pt x="166798" y="18157"/>
                    <a:pt x="134290" y="28423"/>
                    <a:pt x="134290" y="28423"/>
                  </a:cubicBezTo>
                  <a:cubicBezTo>
                    <a:pt x="134290" y="28423"/>
                    <a:pt x="131416" y="39955"/>
                    <a:pt x="133578" y="37784"/>
                  </a:cubicBezTo>
                  <a:cubicBezTo>
                    <a:pt x="135739" y="35612"/>
                    <a:pt x="190176" y="18383"/>
                    <a:pt x="217876" y="13893"/>
                  </a:cubicBezTo>
                  <a:cubicBezTo>
                    <a:pt x="251380" y="8464"/>
                    <a:pt x="291506" y="7864"/>
                    <a:pt x="304149" y="13309"/>
                  </a:cubicBezTo>
                  <a:cubicBezTo>
                    <a:pt x="311714" y="16566"/>
                    <a:pt x="310820" y="26925"/>
                    <a:pt x="281640" y="51900"/>
                  </a:cubicBezTo>
                  <a:cubicBezTo>
                    <a:pt x="246561" y="81926"/>
                    <a:pt x="206471" y="108716"/>
                    <a:pt x="159362" y="133597"/>
                  </a:cubicBezTo>
                  <a:cubicBezTo>
                    <a:pt x="110473" y="159418"/>
                    <a:pt x="34148" y="194157"/>
                    <a:pt x="31987" y="194157"/>
                  </a:cubicBezTo>
                  <a:close/>
                </a:path>
              </a:pathLst>
            </a:custGeom>
            <a:solidFill>
              <a:srgbClr val="CD3E30"/>
            </a:solidFill>
            <a:ln w="4750" cap="flat">
              <a:noFill/>
              <a:miter lim="800000"/>
            </a:ln>
          </p:spPr>
        </p:sp>
        <p:sp>
          <p:nvSpPr>
            <p:cNvPr id="3713" name="Freeform 3712"/>
            <p:cNvSpPr/>
            <p:nvPr/>
          </p:nvSpPr>
          <p:spPr>
            <a:xfrm flipH="1" flipV="1">
              <a:off x="5311085" y="4026844"/>
              <a:ext cx="360675" cy="235500"/>
            </a:xfrm>
            <a:custGeom>
              <a:avLst/>
              <a:gdLst/>
              <a:ahLst/>
              <a:cxnLst/>
              <a:rect l="0" t="0" r="0" b="0"/>
              <a:pathLst>
                <a:path w="360675" h="235500">
                  <a:moveTo>
                    <a:pt x="32753" y="217738"/>
                  </a:moveTo>
                  <a:lnTo>
                    <a:pt x="32753" y="202535"/>
                  </a:lnTo>
                  <a:cubicBezTo>
                    <a:pt x="32753" y="202535"/>
                    <a:pt x="-2372" y="237828"/>
                    <a:pt x="0" y="235500"/>
                  </a:cubicBezTo>
                  <a:cubicBezTo>
                    <a:pt x="1951" y="233484"/>
                    <a:pt x="48760" y="234585"/>
                    <a:pt x="48760" y="234747"/>
                  </a:cubicBezTo>
                  <a:lnTo>
                    <a:pt x="36224" y="226560"/>
                  </a:lnTo>
                  <a:cubicBezTo>
                    <a:pt x="36224" y="226560"/>
                    <a:pt x="161362" y="166699"/>
                    <a:pt x="192703" y="149324"/>
                  </a:cubicBezTo>
                  <a:cubicBezTo>
                    <a:pt x="224046" y="131950"/>
                    <a:pt x="323518" y="82410"/>
                    <a:pt x="350537" y="46575"/>
                  </a:cubicBezTo>
                  <a:cubicBezTo>
                    <a:pt x="363207" y="29767"/>
                    <a:pt x="364048" y="14539"/>
                    <a:pt x="352698" y="6394"/>
                  </a:cubicBezTo>
                  <a:cubicBezTo>
                    <a:pt x="341350" y="-1750"/>
                    <a:pt x="314888" y="-3291"/>
                    <a:pt x="266254" y="8654"/>
                  </a:cubicBezTo>
                  <a:cubicBezTo>
                    <a:pt x="266254" y="8654"/>
                    <a:pt x="266787" y="18775"/>
                    <a:pt x="266880" y="19361"/>
                  </a:cubicBezTo>
                  <a:cubicBezTo>
                    <a:pt x="300384" y="13932"/>
                    <a:pt x="341423" y="0"/>
                    <a:pt x="348989" y="17471"/>
                  </a:cubicBezTo>
                  <a:cubicBezTo>
                    <a:pt x="351155" y="22446"/>
                    <a:pt x="353778" y="33542"/>
                    <a:pt x="324598" y="58519"/>
                  </a:cubicBezTo>
                  <a:cubicBezTo>
                    <a:pt x="289520" y="88545"/>
                    <a:pt x="215578" y="129845"/>
                    <a:pt x="167849" y="153505"/>
                  </a:cubicBezTo>
                  <a:cubicBezTo>
                    <a:pt x="120840" y="176806"/>
                    <a:pt x="34914" y="217738"/>
                    <a:pt x="32753" y="217738"/>
                  </a:cubicBezTo>
                  <a:close/>
                </a:path>
              </a:pathLst>
            </a:custGeom>
            <a:solidFill>
              <a:srgbClr val="F16415"/>
            </a:solidFill>
            <a:ln w="4750" cap="flat">
              <a:noFill/>
              <a:miter lim="800000"/>
            </a:ln>
          </p:spPr>
        </p:sp>
        <p:sp>
          <p:nvSpPr>
            <p:cNvPr id="5888" name="Text 5888"/>
            <p:cNvSpPr txBox="1"/>
            <p:nvPr/>
          </p:nvSpPr>
          <p:spPr>
            <a:xfrm>
              <a:off x="5213364" y="4420729"/>
              <a:ext cx="851200" cy="152000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1200" b="1" dirty="0">
                  <a:solidFill>
                    <a:schemeClr val="bg1"/>
                  </a:solidFill>
                  <a:latin typeface="Arial Narrow"/>
                </a:rPr>
                <a:t>Wireless</a:t>
              </a:r>
              <a:r>
                <a:rPr sz="760" b="1" dirty="0">
                  <a:solidFill>
                    <a:schemeClr val="bg1"/>
                  </a:solidFill>
                  <a:latin typeface="Arial Narrow"/>
                </a:rPr>
                <a:t> </a:t>
              </a:r>
              <a:r>
                <a:rPr sz="1200" b="1" dirty="0">
                  <a:solidFill>
                    <a:schemeClr val="bg1"/>
                  </a:solidFill>
                  <a:latin typeface="Arial Narrow"/>
                </a:rPr>
                <a:t>Call</a:t>
              </a:r>
              <a:r>
                <a:rPr sz="760" b="1" dirty="0">
                  <a:solidFill>
                    <a:schemeClr val="bg1"/>
                  </a:solidFill>
                  <a:latin typeface="Arial Narrow"/>
                </a:rPr>
                <a:t> Tower</a:t>
              </a:r>
            </a:p>
          </p:txBody>
        </p:sp>
      </p:grpSp>
      <p:grpSp>
        <p:nvGrpSpPr>
          <p:cNvPr id="3768" name="Home Office"/>
          <p:cNvGrpSpPr/>
          <p:nvPr/>
        </p:nvGrpSpPr>
        <p:grpSpPr>
          <a:xfrm>
            <a:off x="5638800" y="5398967"/>
            <a:ext cx="545065" cy="345299"/>
            <a:chOff x="5712308" y="5475873"/>
            <a:chExt cx="531992" cy="345289"/>
          </a:xfrm>
        </p:grpSpPr>
        <p:sp>
          <p:nvSpPr>
            <p:cNvPr id="3769" name="Freeform 3768"/>
            <p:cNvSpPr/>
            <p:nvPr/>
          </p:nvSpPr>
          <p:spPr>
            <a:xfrm>
              <a:off x="5790187" y="5549083"/>
              <a:ext cx="180987" cy="202147"/>
            </a:xfrm>
            <a:custGeom>
              <a:avLst/>
              <a:gdLst/>
              <a:ahLst/>
              <a:cxnLst/>
              <a:rect l="0" t="0" r="0" b="0"/>
              <a:pathLst>
                <a:path w="180987" h="202147">
                  <a:moveTo>
                    <a:pt x="0" y="202147"/>
                  </a:moveTo>
                  <a:lnTo>
                    <a:pt x="180987" y="202147"/>
                  </a:lnTo>
                  <a:lnTo>
                    <a:pt x="180987" y="25132"/>
                  </a:lnTo>
                  <a:lnTo>
                    <a:pt x="138260" y="0"/>
                  </a:lnTo>
                  <a:lnTo>
                    <a:pt x="0" y="102712"/>
                  </a:lnTo>
                  <a:lnTo>
                    <a:pt x="0" y="202147"/>
                  </a:lnTo>
                  <a:close/>
                </a:path>
              </a:pathLst>
            </a:custGeom>
            <a:solidFill>
              <a:srgbClr val="FFFFCC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0" name="Freeform 3769"/>
            <p:cNvSpPr/>
            <p:nvPr/>
          </p:nvSpPr>
          <p:spPr>
            <a:xfrm>
              <a:off x="5735281" y="5751093"/>
              <a:ext cx="261060" cy="68839"/>
            </a:xfrm>
            <a:custGeom>
              <a:avLst/>
              <a:gdLst/>
              <a:ahLst/>
              <a:cxnLst/>
              <a:rect l="0" t="0" r="0" b="0"/>
              <a:pathLst>
                <a:path w="261060" h="68839">
                  <a:moveTo>
                    <a:pt x="0" y="68430"/>
                  </a:moveTo>
                  <a:cubicBezTo>
                    <a:pt x="0" y="67201"/>
                    <a:pt x="194154" y="67677"/>
                    <a:pt x="193166" y="67865"/>
                  </a:cubicBezTo>
                  <a:cubicBezTo>
                    <a:pt x="193166" y="67865"/>
                    <a:pt x="260714" y="753"/>
                    <a:pt x="261060" y="138"/>
                  </a:cubicBezTo>
                  <a:lnTo>
                    <a:pt x="53860" y="138"/>
                  </a:lnTo>
                  <a:lnTo>
                    <a:pt x="0" y="68430"/>
                  </a:lnTo>
                  <a:close/>
                </a:path>
              </a:pathLst>
            </a:custGeom>
            <a:solidFill>
              <a:srgbClr val="DE9C4C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1" name="Freeform 3770"/>
            <p:cNvSpPr/>
            <p:nvPr/>
          </p:nvSpPr>
          <p:spPr>
            <a:xfrm>
              <a:off x="5733597" y="5645584"/>
              <a:ext cx="60329" cy="175923"/>
            </a:xfrm>
            <a:custGeom>
              <a:avLst/>
              <a:gdLst/>
              <a:ahLst/>
              <a:cxnLst/>
              <a:rect l="0" t="0" r="0" b="0"/>
              <a:pathLst>
                <a:path w="60329" h="175923">
                  <a:moveTo>
                    <a:pt x="0" y="175923"/>
                  </a:moveTo>
                  <a:lnTo>
                    <a:pt x="0" y="47606"/>
                  </a:lnTo>
                  <a:lnTo>
                    <a:pt x="60329" y="0"/>
                  </a:lnTo>
                  <a:lnTo>
                    <a:pt x="60329" y="103460"/>
                  </a:lnTo>
                  <a:lnTo>
                    <a:pt x="0" y="175923"/>
                  </a:lnTo>
                  <a:close/>
                </a:path>
              </a:pathLst>
            </a:custGeom>
            <a:solidFill>
              <a:srgbClr val="FFFF99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2" name="Freeform 3771"/>
            <p:cNvSpPr/>
            <p:nvPr/>
          </p:nvSpPr>
          <p:spPr>
            <a:xfrm>
              <a:off x="5711838" y="5477879"/>
              <a:ext cx="285752" cy="231503"/>
            </a:xfrm>
            <a:custGeom>
              <a:avLst/>
              <a:gdLst/>
              <a:ahLst/>
              <a:cxnLst/>
              <a:rect l="0" t="0" r="0" b="0"/>
              <a:pathLst>
                <a:path w="285752" h="231503">
                  <a:moveTo>
                    <a:pt x="0" y="231503"/>
                  </a:moveTo>
                  <a:lnTo>
                    <a:pt x="213962" y="71954"/>
                  </a:lnTo>
                  <a:lnTo>
                    <a:pt x="285752" y="0"/>
                  </a:lnTo>
                  <a:lnTo>
                    <a:pt x="52083" y="178320"/>
                  </a:lnTo>
                  <a:lnTo>
                    <a:pt x="0" y="231503"/>
                  </a:lnTo>
                  <a:close/>
                </a:path>
              </a:pathLst>
            </a:custGeom>
            <a:solidFill>
              <a:srgbClr val="6C8F8C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3" name="Freeform 3772"/>
            <p:cNvSpPr/>
            <p:nvPr/>
          </p:nvSpPr>
          <p:spPr>
            <a:xfrm>
              <a:off x="5924566" y="5546715"/>
              <a:ext cx="48263" cy="274264"/>
            </a:xfrm>
            <a:custGeom>
              <a:avLst/>
              <a:gdLst/>
              <a:ahLst/>
              <a:cxnLst/>
              <a:rect l="0" t="0" r="0" b="0"/>
              <a:pathLst>
                <a:path w="48263" h="274264">
                  <a:moveTo>
                    <a:pt x="0" y="0"/>
                  </a:moveTo>
                  <a:lnTo>
                    <a:pt x="0" y="273756"/>
                  </a:lnTo>
                  <a:lnTo>
                    <a:pt x="46659" y="223092"/>
                  </a:lnTo>
                  <a:lnTo>
                    <a:pt x="47756" y="30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4" name="Freeform 3773"/>
            <p:cNvSpPr/>
            <p:nvPr/>
          </p:nvSpPr>
          <p:spPr>
            <a:xfrm>
              <a:off x="5971174" y="5577493"/>
              <a:ext cx="163436" cy="192313"/>
            </a:xfrm>
            <a:custGeom>
              <a:avLst/>
              <a:gdLst/>
              <a:ahLst/>
              <a:cxnLst/>
              <a:rect l="0" t="0" r="0" b="0"/>
              <a:pathLst>
                <a:path w="163436" h="192313">
                  <a:moveTo>
                    <a:pt x="0" y="192313"/>
                  </a:moveTo>
                  <a:lnTo>
                    <a:pt x="163436" y="192313"/>
                  </a:lnTo>
                  <a:lnTo>
                    <a:pt x="163436" y="107083"/>
                  </a:lnTo>
                  <a:lnTo>
                    <a:pt x="0" y="0"/>
                  </a:lnTo>
                  <a:lnTo>
                    <a:pt x="0" y="192313"/>
                  </a:lnTo>
                  <a:close/>
                </a:path>
              </a:pathLst>
            </a:custGeom>
            <a:solidFill>
              <a:srgbClr val="C0C0C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5" name="Freeform 3774"/>
            <p:cNvSpPr/>
            <p:nvPr/>
          </p:nvSpPr>
          <p:spPr>
            <a:xfrm>
              <a:off x="5877479" y="5727453"/>
              <a:ext cx="23670" cy="25419"/>
            </a:xfrm>
            <a:custGeom>
              <a:avLst/>
              <a:gdLst/>
              <a:ahLst/>
              <a:cxnLst/>
              <a:rect l="0" t="0" r="0" b="0"/>
              <a:pathLst>
                <a:path w="23670" h="25419">
                  <a:moveTo>
                    <a:pt x="-125" y="897"/>
                  </a:moveTo>
                  <a:lnTo>
                    <a:pt x="-125" y="25419"/>
                  </a:lnTo>
                  <a:lnTo>
                    <a:pt x="22922" y="25419"/>
                  </a:lnTo>
                  <a:lnTo>
                    <a:pt x="23670" y="-150"/>
                  </a:lnTo>
                  <a:lnTo>
                    <a:pt x="-125" y="897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6" name="Freeform 3775"/>
            <p:cNvSpPr/>
            <p:nvPr/>
          </p:nvSpPr>
          <p:spPr>
            <a:xfrm>
              <a:off x="5782254" y="5699388"/>
              <a:ext cx="143320" cy="66160"/>
            </a:xfrm>
            <a:custGeom>
              <a:avLst/>
              <a:gdLst/>
              <a:ahLst/>
              <a:cxnLst/>
              <a:rect l="0" t="0" r="0" b="0"/>
              <a:pathLst>
                <a:path w="143320" h="66160">
                  <a:moveTo>
                    <a:pt x="3187" y="0"/>
                  </a:moveTo>
                  <a:lnTo>
                    <a:pt x="143320" y="0"/>
                  </a:lnTo>
                  <a:lnTo>
                    <a:pt x="143320" y="66160"/>
                  </a:lnTo>
                  <a:lnTo>
                    <a:pt x="85084" y="66160"/>
                  </a:lnTo>
                  <a:lnTo>
                    <a:pt x="124064" y="23156"/>
                  </a:lnTo>
                  <a:lnTo>
                    <a:pt x="0" y="2315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7" name="Freeform 3776"/>
            <p:cNvSpPr/>
            <p:nvPr/>
          </p:nvSpPr>
          <p:spPr>
            <a:xfrm>
              <a:off x="5874347" y="5771247"/>
              <a:ext cx="2990" cy="47365"/>
            </a:xfrm>
            <a:custGeom>
              <a:avLst/>
              <a:gdLst/>
              <a:ahLst/>
              <a:cxnLst/>
              <a:rect l="0" t="0" r="0" b="0"/>
              <a:pathLst>
                <a:path w="2990" h="47365">
                  <a:moveTo>
                    <a:pt x="289" y="0"/>
                  </a:moveTo>
                  <a:lnTo>
                    <a:pt x="40" y="47020"/>
                  </a:lnTo>
                  <a:lnTo>
                    <a:pt x="2641" y="47365"/>
                  </a:lnTo>
                  <a:lnTo>
                    <a:pt x="3030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8" name="Freeform 3777"/>
            <p:cNvSpPr/>
            <p:nvPr/>
          </p:nvSpPr>
          <p:spPr>
            <a:xfrm>
              <a:off x="5917934" y="5771593"/>
              <a:ext cx="2990" cy="47365"/>
            </a:xfrm>
            <a:custGeom>
              <a:avLst/>
              <a:gdLst/>
              <a:ahLst/>
              <a:cxnLst/>
              <a:rect l="0" t="0" r="0" b="0"/>
              <a:pathLst>
                <a:path w="2990" h="47365">
                  <a:moveTo>
                    <a:pt x="289" y="0"/>
                  </a:moveTo>
                  <a:lnTo>
                    <a:pt x="40" y="47020"/>
                  </a:lnTo>
                  <a:lnTo>
                    <a:pt x="2641" y="47365"/>
                  </a:lnTo>
                  <a:lnTo>
                    <a:pt x="3030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79" name="Freeform 3778"/>
            <p:cNvSpPr/>
            <p:nvPr/>
          </p:nvSpPr>
          <p:spPr>
            <a:xfrm>
              <a:off x="5876382" y="5722566"/>
              <a:ext cx="30646" cy="5981"/>
            </a:xfrm>
            <a:custGeom>
              <a:avLst/>
              <a:gdLst/>
              <a:ahLst/>
              <a:cxnLst/>
              <a:rect l="0" t="0" r="0" b="0"/>
              <a:pathLst>
                <a:path w="30646" h="5981">
                  <a:moveTo>
                    <a:pt x="4734" y="0"/>
                  </a:moveTo>
                  <a:lnTo>
                    <a:pt x="-125" y="5831"/>
                  </a:lnTo>
                  <a:lnTo>
                    <a:pt x="23670" y="5831"/>
                  </a:lnTo>
                  <a:lnTo>
                    <a:pt x="30646" y="0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0" name="Freeform 3779"/>
            <p:cNvSpPr/>
            <p:nvPr/>
          </p:nvSpPr>
          <p:spPr>
            <a:xfrm>
              <a:off x="5790203" y="5722563"/>
              <a:ext cx="92905" cy="4785"/>
            </a:xfrm>
            <a:custGeom>
              <a:avLst/>
              <a:gdLst/>
              <a:ahLst/>
              <a:cxnLst/>
              <a:rect l="0" t="0" r="0" b="0"/>
              <a:pathLst>
                <a:path w="92905" h="4785">
                  <a:moveTo>
                    <a:pt x="11182" y="4785"/>
                  </a:moveTo>
                  <a:cubicBezTo>
                    <a:pt x="12428" y="4785"/>
                    <a:pt x="88919" y="4785"/>
                    <a:pt x="88919" y="4785"/>
                  </a:cubicBezTo>
                  <a:lnTo>
                    <a:pt x="92905" y="0"/>
                  </a:lnTo>
                  <a:lnTo>
                    <a:pt x="219" y="0"/>
                  </a:lnTo>
                  <a:cubicBezTo>
                    <a:pt x="219" y="0"/>
                    <a:pt x="-280" y="4785"/>
                    <a:pt x="219" y="4785"/>
                  </a:cubicBezTo>
                  <a:cubicBezTo>
                    <a:pt x="717" y="4785"/>
                    <a:pt x="12178" y="4785"/>
                    <a:pt x="11182" y="4785"/>
                  </a:cubicBez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1" name="Freeform 3780"/>
            <p:cNvSpPr/>
            <p:nvPr/>
          </p:nvSpPr>
          <p:spPr>
            <a:xfrm>
              <a:off x="5925104" y="5769806"/>
              <a:ext cx="253382" cy="49171"/>
            </a:xfrm>
            <a:custGeom>
              <a:avLst/>
              <a:gdLst/>
              <a:ahLst/>
              <a:cxnLst/>
              <a:rect l="0" t="0" r="0" b="0"/>
              <a:pathLst>
                <a:path w="253382" h="49171">
                  <a:moveTo>
                    <a:pt x="-539" y="48857"/>
                  </a:moveTo>
                  <a:lnTo>
                    <a:pt x="46121" y="0"/>
                  </a:lnTo>
                  <a:lnTo>
                    <a:pt x="253382" y="0"/>
                  </a:lnTo>
                  <a:lnTo>
                    <a:pt x="204388" y="48857"/>
                  </a:lnTo>
                  <a:lnTo>
                    <a:pt x="-539" y="48857"/>
                  </a:lnTo>
                  <a:close/>
                </a:path>
              </a:pathLst>
            </a:custGeom>
            <a:solidFill>
              <a:srgbClr val="7F7E8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2" name="Freeform 3781"/>
            <p:cNvSpPr/>
            <p:nvPr/>
          </p:nvSpPr>
          <p:spPr>
            <a:xfrm>
              <a:off x="6132598" y="5647478"/>
              <a:ext cx="70383" cy="170498"/>
            </a:xfrm>
            <a:custGeom>
              <a:avLst/>
              <a:gdLst/>
              <a:ahLst/>
              <a:cxnLst/>
              <a:rect l="0" t="0" r="0" b="0"/>
              <a:pathLst>
                <a:path w="70383" h="170498">
                  <a:moveTo>
                    <a:pt x="0" y="28156"/>
                  </a:moveTo>
                  <a:lnTo>
                    <a:pt x="0" y="170498"/>
                  </a:lnTo>
                  <a:lnTo>
                    <a:pt x="69679" y="105584"/>
                  </a:lnTo>
                  <a:lnTo>
                    <a:pt x="69679" y="0"/>
                  </a:lnTo>
                  <a:lnTo>
                    <a:pt x="0" y="28156"/>
                  </a:lnTo>
                  <a:close/>
                </a:path>
              </a:pathLst>
            </a:custGeom>
            <a:solidFill>
              <a:srgbClr val="DE9C4C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3" name="Freeform 3782"/>
            <p:cNvSpPr/>
            <p:nvPr/>
          </p:nvSpPr>
          <p:spPr>
            <a:xfrm>
              <a:off x="6146688" y="5688144"/>
              <a:ext cx="19795" cy="117023"/>
            </a:xfrm>
            <a:custGeom>
              <a:avLst/>
              <a:gdLst/>
              <a:ahLst/>
              <a:cxnLst/>
              <a:rect l="0" t="0" r="0" b="0"/>
              <a:pathLst>
                <a:path w="19795" h="117023">
                  <a:moveTo>
                    <a:pt x="0" y="0"/>
                  </a:moveTo>
                  <a:lnTo>
                    <a:pt x="0" y="117146"/>
                  </a:lnTo>
                  <a:lnTo>
                    <a:pt x="19704" y="112623"/>
                  </a:lnTo>
                  <a:lnTo>
                    <a:pt x="19704" y="10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4" name="Freeform 3783"/>
            <p:cNvSpPr/>
            <p:nvPr/>
          </p:nvSpPr>
          <p:spPr>
            <a:xfrm>
              <a:off x="6166390" y="5683449"/>
              <a:ext cx="26745" cy="117315"/>
            </a:xfrm>
            <a:custGeom>
              <a:avLst/>
              <a:gdLst/>
              <a:ahLst/>
              <a:cxnLst/>
              <a:rect l="0" t="0" r="0" b="0"/>
              <a:pathLst>
                <a:path w="26745" h="117315">
                  <a:moveTo>
                    <a:pt x="0" y="117315"/>
                  </a:moveTo>
                  <a:lnTo>
                    <a:pt x="26745" y="96981"/>
                  </a:lnTo>
                  <a:lnTo>
                    <a:pt x="26745" y="0"/>
                  </a:lnTo>
                  <a:lnTo>
                    <a:pt x="0" y="15642"/>
                  </a:lnTo>
                  <a:lnTo>
                    <a:pt x="0" y="117315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5" name="Freeform 3784"/>
            <p:cNvSpPr/>
            <p:nvPr/>
          </p:nvSpPr>
          <p:spPr>
            <a:xfrm>
              <a:off x="5925800" y="5475240"/>
              <a:ext cx="318305" cy="235805"/>
            </a:xfrm>
            <a:custGeom>
              <a:avLst/>
              <a:gdLst/>
              <a:ahLst/>
              <a:cxnLst/>
              <a:rect l="0" t="0" r="0" b="0"/>
              <a:pathLst>
                <a:path w="318305" h="235805">
                  <a:moveTo>
                    <a:pt x="0" y="74594"/>
                  </a:moveTo>
                  <a:lnTo>
                    <a:pt x="75134" y="391"/>
                  </a:lnTo>
                  <a:lnTo>
                    <a:pt x="318305" y="163754"/>
                  </a:lnTo>
                  <a:lnTo>
                    <a:pt x="244932" y="235805"/>
                  </a:lnTo>
                  <a:lnTo>
                    <a:pt x="0" y="74594"/>
                  </a:lnTo>
                  <a:close/>
                </a:path>
              </a:pathLst>
            </a:custGeom>
            <a:solidFill>
              <a:srgbClr val="9DB4B7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6" name="Freeform 3785"/>
            <p:cNvSpPr/>
            <p:nvPr/>
          </p:nvSpPr>
          <p:spPr>
            <a:xfrm>
              <a:off x="6153720" y="5594297"/>
              <a:ext cx="18212" cy="68630"/>
            </a:xfrm>
            <a:custGeom>
              <a:avLst/>
              <a:gdLst/>
              <a:ahLst/>
              <a:cxnLst/>
              <a:rect l="0" t="0" r="0" b="0"/>
              <a:pathLst>
                <a:path w="18212" h="68630">
                  <a:moveTo>
                    <a:pt x="0" y="0"/>
                  </a:moveTo>
                  <a:lnTo>
                    <a:pt x="0" y="53179"/>
                  </a:lnTo>
                  <a:lnTo>
                    <a:pt x="18300" y="68825"/>
                  </a:lnTo>
                  <a:lnTo>
                    <a:pt x="168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7" name="Freeform 3786"/>
            <p:cNvSpPr/>
            <p:nvPr/>
          </p:nvSpPr>
          <p:spPr>
            <a:xfrm>
              <a:off x="6172020" y="5580213"/>
              <a:ext cx="14076" cy="82904"/>
            </a:xfrm>
            <a:custGeom>
              <a:avLst/>
              <a:gdLst/>
              <a:ahLst/>
              <a:cxnLst/>
              <a:rect l="0" t="0" r="0" b="0"/>
              <a:pathLst>
                <a:path w="14076" h="82904">
                  <a:moveTo>
                    <a:pt x="13373" y="-782"/>
                  </a:moveTo>
                  <a:lnTo>
                    <a:pt x="0" y="14078"/>
                  </a:lnTo>
                  <a:lnTo>
                    <a:pt x="0" y="82904"/>
                  </a:lnTo>
                  <a:lnTo>
                    <a:pt x="13373" y="68043"/>
                  </a:lnTo>
                  <a:lnTo>
                    <a:pt x="13373" y="-782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8" name="Freeform 3787"/>
            <p:cNvSpPr/>
            <p:nvPr/>
          </p:nvSpPr>
          <p:spPr>
            <a:xfrm>
              <a:off x="6153901" y="5579332"/>
              <a:ext cx="31672" cy="14958"/>
            </a:xfrm>
            <a:custGeom>
              <a:avLst/>
              <a:gdLst/>
              <a:ahLst/>
              <a:cxnLst/>
              <a:rect l="0" t="0" r="0" b="0"/>
              <a:pathLst>
                <a:path w="31672" h="14958">
                  <a:moveTo>
                    <a:pt x="13898" y="98"/>
                  </a:moveTo>
                  <a:lnTo>
                    <a:pt x="-179" y="14958"/>
                  </a:lnTo>
                  <a:lnTo>
                    <a:pt x="18121" y="14958"/>
                  </a:lnTo>
                  <a:lnTo>
                    <a:pt x="31493" y="98"/>
                  </a:lnTo>
                  <a:lnTo>
                    <a:pt x="13898" y="98"/>
                  </a:lnTo>
                  <a:close/>
                </a:path>
              </a:pathLst>
            </a:custGeom>
            <a:solidFill>
              <a:srgbClr val="FF3300"/>
            </a:solidFill>
            <a:ln w="7600" cap="flat">
              <a:solidFill>
                <a:srgbClr val="3C5C74"/>
              </a:solidFill>
              <a:miter lim="800000"/>
            </a:ln>
          </p:spPr>
        </p:sp>
        <p:sp>
          <p:nvSpPr>
            <p:cNvPr id="3789" name="Freeform 3788"/>
            <p:cNvSpPr/>
            <p:nvPr/>
          </p:nvSpPr>
          <p:spPr>
            <a:xfrm>
              <a:off x="5867051" y="5765848"/>
              <a:ext cx="58350" cy="7551"/>
            </a:xfrm>
            <a:custGeom>
              <a:avLst/>
              <a:gdLst/>
              <a:ahLst/>
              <a:cxnLst/>
              <a:rect l="0" t="0" r="0" b="0"/>
              <a:pathLst>
                <a:path w="58350" h="7551">
                  <a:moveTo>
                    <a:pt x="0" y="0"/>
                  </a:moveTo>
                  <a:lnTo>
                    <a:pt x="0" y="7551"/>
                  </a:lnTo>
                  <a:lnTo>
                    <a:pt x="58350" y="7551"/>
                  </a:lnTo>
                  <a:lnTo>
                    <a:pt x="58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 w="7600" cap="flat">
              <a:solidFill>
                <a:srgbClr val="3C5C74"/>
              </a:solidFill>
              <a:miter lim="800000"/>
            </a:ln>
          </p:spPr>
        </p:sp>
        <p:grpSp>
          <p:nvGrpSpPr>
            <p:cNvPr id="3790" name="Group 3789"/>
            <p:cNvGrpSpPr/>
            <p:nvPr/>
          </p:nvGrpSpPr>
          <p:grpSpPr>
            <a:xfrm>
              <a:off x="5756330" y="5664550"/>
              <a:ext cx="101994" cy="146854"/>
              <a:chOff x="5756330" y="5664550"/>
              <a:chExt cx="101994" cy="146854"/>
            </a:xfrm>
          </p:grpSpPr>
          <p:grpSp>
            <p:nvGrpSpPr>
              <p:cNvPr id="3791" name="Group 3790"/>
              <p:cNvGrpSpPr/>
              <p:nvPr/>
            </p:nvGrpSpPr>
            <p:grpSpPr>
              <a:xfrm>
                <a:off x="5809936" y="5674496"/>
                <a:ext cx="48148" cy="47170"/>
                <a:chOff x="5809936" y="5674496"/>
                <a:chExt cx="48148" cy="47170"/>
              </a:xfrm>
            </p:grpSpPr>
            <p:sp>
              <p:nvSpPr>
                <p:cNvPr id="3792" name="Freeform 3791"/>
                <p:cNvSpPr/>
                <p:nvPr/>
              </p:nvSpPr>
              <p:spPr>
                <a:xfrm>
                  <a:off x="5848929" y="5706791"/>
                  <a:ext cx="7786" cy="98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86" h="9864">
                      <a:moveTo>
                        <a:pt x="2618" y="1663"/>
                      </a:moveTo>
                      <a:cubicBezTo>
                        <a:pt x="2618" y="1663"/>
                        <a:pt x="9258" y="2351"/>
                        <a:pt x="5938" y="7556"/>
                      </a:cubicBezTo>
                      <a:cubicBezTo>
                        <a:pt x="2618" y="12761"/>
                        <a:pt x="6851" y="7556"/>
                        <a:pt x="6851" y="7556"/>
                      </a:cubicBezTo>
                      <a:cubicBezTo>
                        <a:pt x="6851" y="7556"/>
                        <a:pt x="10503" y="3235"/>
                        <a:pt x="3324" y="829"/>
                      </a:cubicBezTo>
                      <a:cubicBezTo>
                        <a:pt x="-3855" y="-1577"/>
                        <a:pt x="2826" y="1909"/>
                        <a:pt x="2618" y="1663"/>
                      </a:cubicBez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793" name="Freeform 3792"/>
                <p:cNvSpPr/>
                <p:nvPr/>
              </p:nvSpPr>
              <p:spPr>
                <a:xfrm>
                  <a:off x="5816189" y="5702704"/>
                  <a:ext cx="35847" cy="47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47" h="4778">
                      <a:moveTo>
                        <a:pt x="0" y="4796"/>
                      </a:moveTo>
                      <a:lnTo>
                        <a:pt x="31789" y="4755"/>
                      </a:lnTo>
                      <a:lnTo>
                        <a:pt x="35847" y="11"/>
                      </a:lnTo>
                      <a:lnTo>
                        <a:pt x="4402" y="53"/>
                      </a:lnTo>
                      <a:lnTo>
                        <a:pt x="0" y="4796"/>
                      </a:ln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794" name="Freeform 3793"/>
                <p:cNvSpPr/>
                <p:nvPr/>
              </p:nvSpPr>
              <p:spPr>
                <a:xfrm>
                  <a:off x="5816105" y="5678205"/>
                  <a:ext cx="31956" cy="27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956" h="27106">
                      <a:moveTo>
                        <a:pt x="0" y="0"/>
                      </a:moveTo>
                      <a:lnTo>
                        <a:pt x="0" y="27106"/>
                      </a:lnTo>
                      <a:lnTo>
                        <a:pt x="31956" y="27106"/>
                      </a:lnTo>
                      <a:lnTo>
                        <a:pt x="319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69A0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795" name="Freeform 3794"/>
                <p:cNvSpPr/>
                <p:nvPr/>
              </p:nvSpPr>
              <p:spPr>
                <a:xfrm>
                  <a:off x="5816105" y="5674474"/>
                  <a:ext cx="35106" cy="37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106" h="3732">
                      <a:moveTo>
                        <a:pt x="0" y="3732"/>
                      </a:moveTo>
                      <a:lnTo>
                        <a:pt x="3407" y="0"/>
                      </a:lnTo>
                      <a:lnTo>
                        <a:pt x="35106" y="0"/>
                      </a:lnTo>
                      <a:lnTo>
                        <a:pt x="31956" y="3732"/>
                      </a:lnTo>
                      <a:lnTo>
                        <a:pt x="0" y="373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8296C8"/>
                    </a:gs>
                  </a:gsLst>
                  <a:lin ang="27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796" name="Freeform 3795"/>
                <p:cNvSpPr/>
                <p:nvPr/>
              </p:nvSpPr>
              <p:spPr>
                <a:xfrm>
                  <a:off x="5847992" y="5674482"/>
                  <a:ext cx="3229" cy="308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9" h="30823">
                      <a:moveTo>
                        <a:pt x="3220" y="0"/>
                      </a:moveTo>
                      <a:lnTo>
                        <a:pt x="3166" y="26880"/>
                      </a:lnTo>
                      <a:lnTo>
                        <a:pt x="25" y="30823"/>
                      </a:lnTo>
                      <a:lnTo>
                        <a:pt x="-4" y="3722"/>
                      </a:lnTo>
                      <a:lnTo>
                        <a:pt x="3220" y="0"/>
                      </a:lnTo>
                      <a:close/>
                    </a:path>
                  </a:pathLst>
                </a:custGeom>
                <a:solidFill>
                  <a:srgbClr val="1F49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797" name="Freeform 3796"/>
                <p:cNvSpPr/>
                <p:nvPr/>
              </p:nvSpPr>
              <p:spPr>
                <a:xfrm>
                  <a:off x="5851376" y="5714543"/>
                  <a:ext cx="6888" cy="40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88" h="4027">
                      <a:moveTo>
                        <a:pt x="2494" y="0"/>
                      </a:moveTo>
                      <a:lnTo>
                        <a:pt x="0" y="4027"/>
                      </a:lnTo>
                      <a:lnTo>
                        <a:pt x="4403" y="4027"/>
                      </a:lnTo>
                      <a:lnTo>
                        <a:pt x="6888" y="0"/>
                      </a:lnTo>
                      <a:lnTo>
                        <a:pt x="2494" y="0"/>
                      </a:lnTo>
                      <a:close/>
                    </a:path>
                  </a:pathLst>
                </a:custGeom>
                <a:solidFill>
                  <a:srgbClr val="576398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798" name="Freeform 3797"/>
                <p:cNvSpPr/>
                <p:nvPr/>
              </p:nvSpPr>
              <p:spPr>
                <a:xfrm>
                  <a:off x="5851423" y="5718516"/>
                  <a:ext cx="4391" cy="14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91" h="1486">
                      <a:moveTo>
                        <a:pt x="0" y="0"/>
                      </a:moveTo>
                      <a:lnTo>
                        <a:pt x="0" y="1473"/>
                      </a:lnTo>
                      <a:cubicBezTo>
                        <a:pt x="0" y="1473"/>
                        <a:pt x="4308" y="1473"/>
                        <a:pt x="4308" y="1473"/>
                      </a:cubicBezTo>
                      <a:cubicBezTo>
                        <a:pt x="4402" y="1473"/>
                        <a:pt x="4399" y="0"/>
                        <a:pt x="439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799" name="Freeform 3798"/>
                <p:cNvSpPr/>
                <p:nvPr/>
              </p:nvSpPr>
              <p:spPr>
                <a:xfrm>
                  <a:off x="5855749" y="5714489"/>
                  <a:ext cx="2514" cy="5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4" h="5521">
                      <a:moveTo>
                        <a:pt x="2514" y="0"/>
                      </a:moveTo>
                      <a:lnTo>
                        <a:pt x="2514" y="2652"/>
                      </a:lnTo>
                      <a:lnTo>
                        <a:pt x="-18" y="5500"/>
                      </a:lnTo>
                      <a:lnTo>
                        <a:pt x="30" y="4027"/>
                      </a:lnTo>
                      <a:lnTo>
                        <a:pt x="2514" y="0"/>
                      </a:ln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00" name="Freeform 3799"/>
                <p:cNvSpPr/>
                <p:nvPr/>
              </p:nvSpPr>
              <p:spPr>
                <a:xfrm>
                  <a:off x="5818139" y="5681103"/>
                  <a:ext cx="27305" cy="213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05" h="21311">
                      <a:moveTo>
                        <a:pt x="0" y="0"/>
                      </a:moveTo>
                      <a:lnTo>
                        <a:pt x="27305" y="0"/>
                      </a:lnTo>
                      <a:lnTo>
                        <a:pt x="27305" y="21311"/>
                      </a:lnTo>
                      <a:lnTo>
                        <a:pt x="0" y="213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3C5C74"/>
                  </a:solidFill>
                  <a:miter lim="800000"/>
                </a:ln>
              </p:spPr>
            </p:sp>
            <p:sp>
              <p:nvSpPr>
                <p:cNvPr id="3801" name="Freeform 3800"/>
                <p:cNvSpPr/>
                <p:nvPr/>
              </p:nvSpPr>
              <p:spPr>
                <a:xfrm>
                  <a:off x="5829720" y="5686713"/>
                  <a:ext cx="4525" cy="2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25" h="2041">
                      <a:moveTo>
                        <a:pt x="-14" y="19"/>
                      </a:moveTo>
                      <a:cubicBezTo>
                        <a:pt x="2329" y="-16"/>
                        <a:pt x="2883" y="20"/>
                        <a:pt x="2883" y="20"/>
                      </a:cubicBezTo>
                      <a:lnTo>
                        <a:pt x="1678" y="1609"/>
                      </a:lnTo>
                      <a:lnTo>
                        <a:pt x="4482" y="1646"/>
                      </a:lnTo>
                      <a:lnTo>
                        <a:pt x="4510" y="2050"/>
                      </a:lnTo>
                      <a:lnTo>
                        <a:pt x="962" y="2015"/>
                      </a:lnTo>
                      <a:lnTo>
                        <a:pt x="2036" y="501"/>
                      </a:lnTo>
                      <a:lnTo>
                        <a:pt x="-14" y="501"/>
                      </a:lnTo>
                      <a:lnTo>
                        <a:pt x="-14" y="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405D"/>
                    </a:gs>
                    <a:gs pos="50000">
                      <a:srgbClr val="E85B74"/>
                    </a:gs>
                    <a:gs pos="100000">
                      <a:srgbClr val="E5405D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02" name="Freeform 3801"/>
                <p:cNvSpPr/>
                <p:nvPr/>
              </p:nvSpPr>
              <p:spPr>
                <a:xfrm rot="2700000">
                  <a:off x="5826379" y="5691900"/>
                  <a:ext cx="3586" cy="17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6" h="1706">
                      <a:moveTo>
                        <a:pt x="91" y="37"/>
                      </a:moveTo>
                      <a:cubicBezTo>
                        <a:pt x="2332" y="37"/>
                        <a:pt x="2363" y="-10"/>
                        <a:pt x="2363" y="-10"/>
                      </a:cubicBezTo>
                      <a:lnTo>
                        <a:pt x="1132" y="1270"/>
                      </a:lnTo>
                      <a:lnTo>
                        <a:pt x="3594" y="1320"/>
                      </a:lnTo>
                      <a:lnTo>
                        <a:pt x="3373" y="1689"/>
                      </a:lnTo>
                      <a:lnTo>
                        <a:pt x="320" y="1640"/>
                      </a:lnTo>
                      <a:lnTo>
                        <a:pt x="1576" y="335"/>
                      </a:lnTo>
                      <a:lnTo>
                        <a:pt x="0" y="335"/>
                      </a:lnTo>
                      <a:lnTo>
                        <a:pt x="91" y="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405D"/>
                    </a:gs>
                    <a:gs pos="50000">
                      <a:srgbClr val="E85B74"/>
                    </a:gs>
                    <a:gs pos="100000">
                      <a:srgbClr val="E5405D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03" name="Freeform 3802"/>
                <p:cNvSpPr/>
                <p:nvPr/>
              </p:nvSpPr>
              <p:spPr>
                <a:xfrm rot="-2700000" flipH="1">
                  <a:off x="5833664" y="5691944"/>
                  <a:ext cx="3656" cy="15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56" h="1532">
                      <a:moveTo>
                        <a:pt x="197" y="0"/>
                      </a:moveTo>
                      <a:cubicBezTo>
                        <a:pt x="2248" y="0"/>
                        <a:pt x="2310" y="0"/>
                        <a:pt x="2310" y="0"/>
                      </a:cubicBezTo>
                      <a:lnTo>
                        <a:pt x="1433" y="1073"/>
                      </a:lnTo>
                      <a:lnTo>
                        <a:pt x="3612" y="1135"/>
                      </a:lnTo>
                      <a:lnTo>
                        <a:pt x="3673" y="1541"/>
                      </a:lnTo>
                      <a:lnTo>
                        <a:pt x="768" y="1393"/>
                      </a:lnTo>
                      <a:lnTo>
                        <a:pt x="1556" y="409"/>
                      </a:lnTo>
                      <a:lnTo>
                        <a:pt x="5" y="33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5405D"/>
                    </a:gs>
                    <a:gs pos="50000">
                      <a:srgbClr val="E85B74"/>
                    </a:gs>
                    <a:gs pos="100000">
                      <a:srgbClr val="E5405D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04" name="Freeform 3803"/>
                <p:cNvSpPr/>
                <p:nvPr/>
              </p:nvSpPr>
              <p:spPr>
                <a:xfrm>
                  <a:off x="5847891" y="5702716"/>
                  <a:ext cx="4080" cy="110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0" h="11017">
                      <a:moveTo>
                        <a:pt x="0" y="4632"/>
                      </a:moveTo>
                      <a:lnTo>
                        <a:pt x="4080" y="0"/>
                      </a:lnTo>
                      <a:lnTo>
                        <a:pt x="4067" y="6310"/>
                      </a:lnTo>
                      <a:lnTo>
                        <a:pt x="0" y="11030"/>
                      </a:lnTo>
                      <a:lnTo>
                        <a:pt x="0" y="463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8527D"/>
                    </a:gs>
                    <a:gs pos="100000">
                      <a:srgbClr val="6774A8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05" name="Freeform 3804"/>
                <p:cNvSpPr/>
                <p:nvPr/>
              </p:nvSpPr>
              <p:spPr>
                <a:xfrm>
                  <a:off x="5816186" y="5707354"/>
                  <a:ext cx="31737" cy="6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37" h="6279">
                      <a:moveTo>
                        <a:pt x="0" y="81"/>
                      </a:moveTo>
                      <a:lnTo>
                        <a:pt x="31737" y="0"/>
                      </a:lnTo>
                      <a:lnTo>
                        <a:pt x="31737" y="6217"/>
                      </a:lnTo>
                      <a:lnTo>
                        <a:pt x="0" y="6279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7A85B3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3806" name="Group 3805"/>
                <p:cNvGrpSpPr/>
                <p:nvPr/>
              </p:nvGrpSpPr>
              <p:grpSpPr>
                <a:xfrm>
                  <a:off x="5819762" y="5683664"/>
                  <a:ext cx="9538" cy="7585"/>
                  <a:chOff x="5819762" y="5683664"/>
                  <a:chExt cx="9538" cy="7585"/>
                </a:xfrm>
              </p:grpSpPr>
              <p:sp>
                <p:nvSpPr>
                  <p:cNvPr id="3807" name="Ellipse"/>
                  <p:cNvSpPr/>
                  <p:nvPr/>
                </p:nvSpPr>
                <p:spPr>
                  <a:xfrm>
                    <a:off x="5819721" y="5686526"/>
                    <a:ext cx="9604" cy="4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4" h="4695">
                        <a:moveTo>
                          <a:pt x="0" y="2347"/>
                        </a:moveTo>
                        <a:cubicBezTo>
                          <a:pt x="0" y="1051"/>
                          <a:pt x="2151" y="0"/>
                          <a:pt x="4803" y="0"/>
                        </a:cubicBezTo>
                        <a:cubicBezTo>
                          <a:pt x="7455" y="0"/>
                          <a:pt x="9604" y="1051"/>
                          <a:pt x="9604" y="2347"/>
                        </a:cubicBezTo>
                        <a:cubicBezTo>
                          <a:pt x="9604" y="3644"/>
                          <a:pt x="7455" y="4695"/>
                          <a:pt x="4803" y="4695"/>
                        </a:cubicBezTo>
                        <a:cubicBezTo>
                          <a:pt x="2151" y="4695"/>
                          <a:pt x="0" y="3644"/>
                          <a:pt x="0" y="234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50000">
                        <a:srgbClr val="8296C8"/>
                      </a:gs>
                      <a:gs pos="100000">
                        <a:srgbClr val="5C69A0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08" name="Freeform 3807"/>
                  <p:cNvSpPr/>
                  <p:nvPr/>
                </p:nvSpPr>
                <p:spPr>
                  <a:xfrm>
                    <a:off x="5819726" y="5685662"/>
                    <a:ext cx="9608" cy="33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8" h="3316">
                        <a:moveTo>
                          <a:pt x="0" y="0"/>
                        </a:moveTo>
                        <a:lnTo>
                          <a:pt x="9608" y="0"/>
                        </a:lnTo>
                        <a:lnTo>
                          <a:pt x="9608" y="3316"/>
                        </a:lnTo>
                        <a:lnTo>
                          <a:pt x="0" y="33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50000">
                        <a:srgbClr val="8296C8"/>
                      </a:gs>
                      <a:gs pos="100000">
                        <a:srgbClr val="5C69A0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09" name="Ellipse"/>
                  <p:cNvSpPr/>
                  <p:nvPr/>
                </p:nvSpPr>
                <p:spPr>
                  <a:xfrm>
                    <a:off x="5819728" y="5683662"/>
                    <a:ext cx="9604" cy="4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4" h="4695">
                        <a:moveTo>
                          <a:pt x="0" y="2347"/>
                        </a:moveTo>
                        <a:cubicBezTo>
                          <a:pt x="0" y="1051"/>
                          <a:pt x="2151" y="0"/>
                          <a:pt x="4803" y="0"/>
                        </a:cubicBezTo>
                        <a:cubicBezTo>
                          <a:pt x="7455" y="0"/>
                          <a:pt x="9604" y="1051"/>
                          <a:pt x="9604" y="2347"/>
                        </a:cubicBezTo>
                        <a:cubicBezTo>
                          <a:pt x="9604" y="3644"/>
                          <a:pt x="7455" y="4695"/>
                          <a:pt x="4803" y="4695"/>
                        </a:cubicBezTo>
                        <a:cubicBezTo>
                          <a:pt x="2151" y="4695"/>
                          <a:pt x="0" y="3644"/>
                          <a:pt x="0" y="234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100000">
                        <a:srgbClr val="8296C8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0" name="Freeform 3809"/>
                  <p:cNvSpPr/>
                  <p:nvPr/>
                </p:nvSpPr>
                <p:spPr>
                  <a:xfrm>
                    <a:off x="5821454" y="5683841"/>
                    <a:ext cx="3139" cy="15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9" h="1562">
                        <a:moveTo>
                          <a:pt x="0" y="377"/>
                        </a:moveTo>
                        <a:lnTo>
                          <a:pt x="1535" y="1306"/>
                        </a:lnTo>
                        <a:cubicBezTo>
                          <a:pt x="1535" y="1306"/>
                          <a:pt x="742" y="1608"/>
                          <a:pt x="830" y="1558"/>
                        </a:cubicBezTo>
                        <a:cubicBezTo>
                          <a:pt x="918" y="1507"/>
                          <a:pt x="2699" y="1558"/>
                          <a:pt x="2699" y="1558"/>
                        </a:cubicBezTo>
                        <a:lnTo>
                          <a:pt x="3139" y="754"/>
                        </a:lnTo>
                        <a:lnTo>
                          <a:pt x="2399" y="955"/>
                        </a:lnTo>
                        <a:lnTo>
                          <a:pt x="618" y="0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1" name="Freeform 3810"/>
                  <p:cNvSpPr/>
                  <p:nvPr/>
                </p:nvSpPr>
                <p:spPr>
                  <a:xfrm>
                    <a:off x="5821454" y="5683967"/>
                    <a:ext cx="3139" cy="15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9" h="1562">
                        <a:moveTo>
                          <a:pt x="0" y="377"/>
                        </a:moveTo>
                        <a:lnTo>
                          <a:pt x="1535" y="1306"/>
                        </a:lnTo>
                        <a:cubicBezTo>
                          <a:pt x="1535" y="1306"/>
                          <a:pt x="742" y="1608"/>
                          <a:pt x="830" y="1558"/>
                        </a:cubicBezTo>
                        <a:cubicBezTo>
                          <a:pt x="918" y="1507"/>
                          <a:pt x="2699" y="1558"/>
                          <a:pt x="2699" y="1558"/>
                        </a:cubicBezTo>
                        <a:lnTo>
                          <a:pt x="3139" y="754"/>
                        </a:lnTo>
                        <a:lnTo>
                          <a:pt x="2399" y="955"/>
                        </a:lnTo>
                        <a:lnTo>
                          <a:pt x="618" y="0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2" name="Freeform 3811"/>
                  <p:cNvSpPr/>
                  <p:nvPr/>
                </p:nvSpPr>
                <p:spPr>
                  <a:xfrm>
                    <a:off x="5824594" y="5684171"/>
                    <a:ext cx="3157" cy="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57" h="1507">
                        <a:moveTo>
                          <a:pt x="0" y="1080"/>
                        </a:moveTo>
                        <a:lnTo>
                          <a:pt x="1517" y="251"/>
                        </a:lnTo>
                        <a:lnTo>
                          <a:pt x="768" y="-13"/>
                        </a:lnTo>
                        <a:lnTo>
                          <a:pt x="2717" y="-13"/>
                        </a:lnTo>
                        <a:lnTo>
                          <a:pt x="3157" y="879"/>
                        </a:lnTo>
                        <a:lnTo>
                          <a:pt x="2417" y="502"/>
                        </a:lnTo>
                        <a:lnTo>
                          <a:pt x="706" y="1507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3" name="Freeform 3812"/>
                  <p:cNvSpPr/>
                  <p:nvPr/>
                </p:nvSpPr>
                <p:spPr>
                  <a:xfrm>
                    <a:off x="5824594" y="5684273"/>
                    <a:ext cx="3157" cy="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57" h="1507">
                        <a:moveTo>
                          <a:pt x="0" y="1080"/>
                        </a:moveTo>
                        <a:lnTo>
                          <a:pt x="1517" y="251"/>
                        </a:lnTo>
                        <a:lnTo>
                          <a:pt x="768" y="-13"/>
                        </a:lnTo>
                        <a:lnTo>
                          <a:pt x="2717" y="-13"/>
                        </a:lnTo>
                        <a:lnTo>
                          <a:pt x="3157" y="879"/>
                        </a:lnTo>
                        <a:lnTo>
                          <a:pt x="2417" y="502"/>
                        </a:lnTo>
                        <a:lnTo>
                          <a:pt x="706" y="1507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4" name="Freeform 3813"/>
                  <p:cNvSpPr/>
                  <p:nvPr/>
                </p:nvSpPr>
                <p:spPr>
                  <a:xfrm>
                    <a:off x="5824611" y="5685901"/>
                    <a:ext cx="3121" cy="15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32">
                        <a:moveTo>
                          <a:pt x="2435" y="1532"/>
                        </a:moveTo>
                        <a:lnTo>
                          <a:pt x="777" y="528"/>
                        </a:lnTo>
                        <a:lnTo>
                          <a:pt x="0" y="829"/>
                        </a:lnTo>
                        <a:lnTo>
                          <a:pt x="406" y="0"/>
                        </a:lnTo>
                        <a:lnTo>
                          <a:pt x="2399" y="0"/>
                        </a:lnTo>
                        <a:lnTo>
                          <a:pt x="1623" y="226"/>
                        </a:lnTo>
                        <a:lnTo>
                          <a:pt x="3121" y="1181"/>
                        </a:lnTo>
                        <a:lnTo>
                          <a:pt x="2435" y="15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5" name="Freeform 3814"/>
                  <p:cNvSpPr/>
                  <p:nvPr/>
                </p:nvSpPr>
                <p:spPr>
                  <a:xfrm>
                    <a:off x="5824611" y="5686026"/>
                    <a:ext cx="3121" cy="15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32">
                        <a:moveTo>
                          <a:pt x="2435" y="1532"/>
                        </a:moveTo>
                        <a:lnTo>
                          <a:pt x="777" y="528"/>
                        </a:lnTo>
                        <a:lnTo>
                          <a:pt x="0" y="829"/>
                        </a:lnTo>
                        <a:lnTo>
                          <a:pt x="406" y="0"/>
                        </a:lnTo>
                        <a:lnTo>
                          <a:pt x="2399" y="0"/>
                        </a:lnTo>
                        <a:lnTo>
                          <a:pt x="1623" y="226"/>
                        </a:lnTo>
                        <a:lnTo>
                          <a:pt x="3121" y="1181"/>
                        </a:lnTo>
                        <a:lnTo>
                          <a:pt x="2435" y="15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6" name="Freeform 3815"/>
                  <p:cNvSpPr/>
                  <p:nvPr/>
                </p:nvSpPr>
                <p:spPr>
                  <a:xfrm>
                    <a:off x="5821260" y="5685725"/>
                    <a:ext cx="3121" cy="15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83">
                        <a:moveTo>
                          <a:pt x="2452" y="0"/>
                        </a:moveTo>
                        <a:lnTo>
                          <a:pt x="847" y="955"/>
                        </a:lnTo>
                        <a:lnTo>
                          <a:pt x="0" y="678"/>
                        </a:lnTo>
                        <a:lnTo>
                          <a:pt x="415" y="1570"/>
                        </a:lnTo>
                        <a:lnTo>
                          <a:pt x="2399" y="1570"/>
                        </a:lnTo>
                        <a:cubicBezTo>
                          <a:pt x="2399" y="1570"/>
                          <a:pt x="1553" y="1256"/>
                          <a:pt x="1623" y="1256"/>
                        </a:cubicBezTo>
                        <a:cubicBezTo>
                          <a:pt x="1694" y="1256"/>
                          <a:pt x="3121" y="352"/>
                          <a:pt x="3121" y="352"/>
                        </a:cubicBezTo>
                        <a:lnTo>
                          <a:pt x="245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17" name="Freeform 3816"/>
                  <p:cNvSpPr/>
                  <p:nvPr/>
                </p:nvSpPr>
                <p:spPr>
                  <a:xfrm>
                    <a:off x="5821260" y="5685851"/>
                    <a:ext cx="3121" cy="15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83">
                        <a:moveTo>
                          <a:pt x="2452" y="0"/>
                        </a:moveTo>
                        <a:lnTo>
                          <a:pt x="847" y="955"/>
                        </a:lnTo>
                        <a:lnTo>
                          <a:pt x="0" y="678"/>
                        </a:lnTo>
                        <a:lnTo>
                          <a:pt x="415" y="1570"/>
                        </a:lnTo>
                        <a:lnTo>
                          <a:pt x="2399" y="1570"/>
                        </a:lnTo>
                        <a:cubicBezTo>
                          <a:pt x="2399" y="1570"/>
                          <a:pt x="1553" y="1256"/>
                          <a:pt x="1623" y="1256"/>
                        </a:cubicBezTo>
                        <a:cubicBezTo>
                          <a:pt x="1694" y="1256"/>
                          <a:pt x="3121" y="352"/>
                          <a:pt x="3121" y="352"/>
                        </a:cubicBezTo>
                        <a:lnTo>
                          <a:pt x="245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</p:grpSp>
            <p:grpSp>
              <p:nvGrpSpPr>
                <p:cNvPr id="3818" name="Group 3817"/>
                <p:cNvGrpSpPr/>
                <p:nvPr/>
              </p:nvGrpSpPr>
              <p:grpSpPr>
                <a:xfrm>
                  <a:off x="5834643" y="5683664"/>
                  <a:ext cx="9538" cy="7585"/>
                  <a:chOff x="5834643" y="5683664"/>
                  <a:chExt cx="9538" cy="7585"/>
                </a:xfrm>
              </p:grpSpPr>
              <p:sp>
                <p:nvSpPr>
                  <p:cNvPr id="3819" name="Ellipse"/>
                  <p:cNvSpPr/>
                  <p:nvPr/>
                </p:nvSpPr>
                <p:spPr>
                  <a:xfrm>
                    <a:off x="5834603" y="5686526"/>
                    <a:ext cx="9604" cy="4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4" h="4695">
                        <a:moveTo>
                          <a:pt x="0" y="2347"/>
                        </a:moveTo>
                        <a:cubicBezTo>
                          <a:pt x="0" y="1051"/>
                          <a:pt x="2151" y="0"/>
                          <a:pt x="4803" y="0"/>
                        </a:cubicBezTo>
                        <a:cubicBezTo>
                          <a:pt x="7455" y="0"/>
                          <a:pt x="9604" y="1051"/>
                          <a:pt x="9604" y="2347"/>
                        </a:cubicBezTo>
                        <a:cubicBezTo>
                          <a:pt x="9604" y="3644"/>
                          <a:pt x="7455" y="4695"/>
                          <a:pt x="4803" y="4695"/>
                        </a:cubicBezTo>
                        <a:cubicBezTo>
                          <a:pt x="2151" y="4695"/>
                          <a:pt x="0" y="3644"/>
                          <a:pt x="0" y="234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50000">
                        <a:srgbClr val="8296C8"/>
                      </a:gs>
                      <a:gs pos="100000">
                        <a:srgbClr val="5C69A0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0" name="Freeform 3819"/>
                  <p:cNvSpPr/>
                  <p:nvPr/>
                </p:nvSpPr>
                <p:spPr>
                  <a:xfrm>
                    <a:off x="5834607" y="5685662"/>
                    <a:ext cx="9608" cy="33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8" h="3316">
                        <a:moveTo>
                          <a:pt x="0" y="0"/>
                        </a:moveTo>
                        <a:lnTo>
                          <a:pt x="9608" y="0"/>
                        </a:lnTo>
                        <a:lnTo>
                          <a:pt x="9608" y="3316"/>
                        </a:lnTo>
                        <a:lnTo>
                          <a:pt x="0" y="33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50000">
                        <a:srgbClr val="8296C8"/>
                      </a:gs>
                      <a:gs pos="100000">
                        <a:srgbClr val="5C69A0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1" name="Ellipse"/>
                  <p:cNvSpPr/>
                  <p:nvPr/>
                </p:nvSpPr>
                <p:spPr>
                  <a:xfrm>
                    <a:off x="5834610" y="5683662"/>
                    <a:ext cx="9604" cy="4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4" h="4695">
                        <a:moveTo>
                          <a:pt x="0" y="2347"/>
                        </a:moveTo>
                        <a:cubicBezTo>
                          <a:pt x="0" y="1051"/>
                          <a:pt x="2151" y="0"/>
                          <a:pt x="4803" y="0"/>
                        </a:cubicBezTo>
                        <a:cubicBezTo>
                          <a:pt x="7455" y="0"/>
                          <a:pt x="9604" y="1051"/>
                          <a:pt x="9604" y="2347"/>
                        </a:cubicBezTo>
                        <a:cubicBezTo>
                          <a:pt x="9604" y="3644"/>
                          <a:pt x="7455" y="4695"/>
                          <a:pt x="4803" y="4695"/>
                        </a:cubicBezTo>
                        <a:cubicBezTo>
                          <a:pt x="2151" y="4695"/>
                          <a:pt x="0" y="3644"/>
                          <a:pt x="0" y="234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100000">
                        <a:srgbClr val="8296C8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2" name="Freeform 3821"/>
                  <p:cNvSpPr/>
                  <p:nvPr/>
                </p:nvSpPr>
                <p:spPr>
                  <a:xfrm>
                    <a:off x="5836336" y="5683841"/>
                    <a:ext cx="3139" cy="15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9" h="1562">
                        <a:moveTo>
                          <a:pt x="0" y="377"/>
                        </a:moveTo>
                        <a:lnTo>
                          <a:pt x="1535" y="1306"/>
                        </a:lnTo>
                        <a:cubicBezTo>
                          <a:pt x="1535" y="1306"/>
                          <a:pt x="742" y="1608"/>
                          <a:pt x="830" y="1558"/>
                        </a:cubicBezTo>
                        <a:cubicBezTo>
                          <a:pt x="918" y="1507"/>
                          <a:pt x="2699" y="1558"/>
                          <a:pt x="2699" y="1558"/>
                        </a:cubicBezTo>
                        <a:lnTo>
                          <a:pt x="3139" y="754"/>
                        </a:lnTo>
                        <a:lnTo>
                          <a:pt x="2399" y="955"/>
                        </a:lnTo>
                        <a:lnTo>
                          <a:pt x="618" y="0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3" name="Freeform 3822"/>
                  <p:cNvSpPr/>
                  <p:nvPr/>
                </p:nvSpPr>
                <p:spPr>
                  <a:xfrm>
                    <a:off x="5836336" y="5683967"/>
                    <a:ext cx="3139" cy="15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9" h="1562">
                        <a:moveTo>
                          <a:pt x="0" y="377"/>
                        </a:moveTo>
                        <a:lnTo>
                          <a:pt x="1535" y="1306"/>
                        </a:lnTo>
                        <a:cubicBezTo>
                          <a:pt x="1535" y="1306"/>
                          <a:pt x="742" y="1608"/>
                          <a:pt x="830" y="1558"/>
                        </a:cubicBezTo>
                        <a:cubicBezTo>
                          <a:pt x="918" y="1507"/>
                          <a:pt x="2699" y="1558"/>
                          <a:pt x="2699" y="1558"/>
                        </a:cubicBezTo>
                        <a:lnTo>
                          <a:pt x="3139" y="754"/>
                        </a:lnTo>
                        <a:lnTo>
                          <a:pt x="2399" y="955"/>
                        </a:lnTo>
                        <a:lnTo>
                          <a:pt x="618" y="0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4" name="Freeform 3823"/>
                  <p:cNvSpPr/>
                  <p:nvPr/>
                </p:nvSpPr>
                <p:spPr>
                  <a:xfrm>
                    <a:off x="5839475" y="5684171"/>
                    <a:ext cx="3157" cy="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57" h="1507">
                        <a:moveTo>
                          <a:pt x="0" y="1080"/>
                        </a:moveTo>
                        <a:lnTo>
                          <a:pt x="1517" y="251"/>
                        </a:lnTo>
                        <a:lnTo>
                          <a:pt x="768" y="-13"/>
                        </a:lnTo>
                        <a:lnTo>
                          <a:pt x="2717" y="-13"/>
                        </a:lnTo>
                        <a:lnTo>
                          <a:pt x="3157" y="879"/>
                        </a:lnTo>
                        <a:lnTo>
                          <a:pt x="2417" y="502"/>
                        </a:lnTo>
                        <a:lnTo>
                          <a:pt x="706" y="1507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5" name="Freeform 3824"/>
                  <p:cNvSpPr/>
                  <p:nvPr/>
                </p:nvSpPr>
                <p:spPr>
                  <a:xfrm>
                    <a:off x="5839475" y="5684273"/>
                    <a:ext cx="3157" cy="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57" h="1507">
                        <a:moveTo>
                          <a:pt x="0" y="1080"/>
                        </a:moveTo>
                        <a:lnTo>
                          <a:pt x="1517" y="251"/>
                        </a:lnTo>
                        <a:lnTo>
                          <a:pt x="768" y="-13"/>
                        </a:lnTo>
                        <a:lnTo>
                          <a:pt x="2717" y="-13"/>
                        </a:lnTo>
                        <a:lnTo>
                          <a:pt x="3157" y="879"/>
                        </a:lnTo>
                        <a:lnTo>
                          <a:pt x="2417" y="502"/>
                        </a:lnTo>
                        <a:lnTo>
                          <a:pt x="706" y="1507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6" name="Freeform 3825"/>
                  <p:cNvSpPr/>
                  <p:nvPr/>
                </p:nvSpPr>
                <p:spPr>
                  <a:xfrm>
                    <a:off x="5839493" y="5685901"/>
                    <a:ext cx="3121" cy="15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32">
                        <a:moveTo>
                          <a:pt x="2435" y="1532"/>
                        </a:moveTo>
                        <a:lnTo>
                          <a:pt x="777" y="528"/>
                        </a:lnTo>
                        <a:lnTo>
                          <a:pt x="0" y="829"/>
                        </a:lnTo>
                        <a:lnTo>
                          <a:pt x="406" y="0"/>
                        </a:lnTo>
                        <a:lnTo>
                          <a:pt x="2399" y="0"/>
                        </a:lnTo>
                        <a:lnTo>
                          <a:pt x="1623" y="226"/>
                        </a:lnTo>
                        <a:lnTo>
                          <a:pt x="3121" y="1181"/>
                        </a:lnTo>
                        <a:lnTo>
                          <a:pt x="2435" y="15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7" name="Freeform 3826"/>
                  <p:cNvSpPr/>
                  <p:nvPr/>
                </p:nvSpPr>
                <p:spPr>
                  <a:xfrm>
                    <a:off x="5839493" y="5686026"/>
                    <a:ext cx="3121" cy="15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32">
                        <a:moveTo>
                          <a:pt x="2435" y="1532"/>
                        </a:moveTo>
                        <a:lnTo>
                          <a:pt x="777" y="528"/>
                        </a:lnTo>
                        <a:lnTo>
                          <a:pt x="0" y="829"/>
                        </a:lnTo>
                        <a:lnTo>
                          <a:pt x="406" y="0"/>
                        </a:lnTo>
                        <a:lnTo>
                          <a:pt x="2399" y="0"/>
                        </a:lnTo>
                        <a:lnTo>
                          <a:pt x="1623" y="226"/>
                        </a:lnTo>
                        <a:lnTo>
                          <a:pt x="3121" y="1181"/>
                        </a:lnTo>
                        <a:lnTo>
                          <a:pt x="2435" y="15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8" name="Freeform 3827"/>
                  <p:cNvSpPr/>
                  <p:nvPr/>
                </p:nvSpPr>
                <p:spPr>
                  <a:xfrm>
                    <a:off x="5836142" y="5685725"/>
                    <a:ext cx="3121" cy="15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83">
                        <a:moveTo>
                          <a:pt x="2452" y="0"/>
                        </a:moveTo>
                        <a:lnTo>
                          <a:pt x="847" y="955"/>
                        </a:lnTo>
                        <a:lnTo>
                          <a:pt x="0" y="678"/>
                        </a:lnTo>
                        <a:lnTo>
                          <a:pt x="415" y="1570"/>
                        </a:lnTo>
                        <a:lnTo>
                          <a:pt x="2399" y="1570"/>
                        </a:lnTo>
                        <a:cubicBezTo>
                          <a:pt x="2399" y="1570"/>
                          <a:pt x="1553" y="1256"/>
                          <a:pt x="1623" y="1256"/>
                        </a:cubicBezTo>
                        <a:cubicBezTo>
                          <a:pt x="1694" y="1256"/>
                          <a:pt x="3121" y="352"/>
                          <a:pt x="3121" y="352"/>
                        </a:cubicBezTo>
                        <a:lnTo>
                          <a:pt x="245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29" name="Freeform 3828"/>
                  <p:cNvSpPr/>
                  <p:nvPr/>
                </p:nvSpPr>
                <p:spPr>
                  <a:xfrm>
                    <a:off x="5836142" y="5685851"/>
                    <a:ext cx="3121" cy="15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83">
                        <a:moveTo>
                          <a:pt x="2452" y="0"/>
                        </a:moveTo>
                        <a:lnTo>
                          <a:pt x="847" y="955"/>
                        </a:lnTo>
                        <a:lnTo>
                          <a:pt x="0" y="678"/>
                        </a:lnTo>
                        <a:lnTo>
                          <a:pt x="415" y="1570"/>
                        </a:lnTo>
                        <a:lnTo>
                          <a:pt x="2399" y="1570"/>
                        </a:lnTo>
                        <a:cubicBezTo>
                          <a:pt x="2399" y="1570"/>
                          <a:pt x="1553" y="1256"/>
                          <a:pt x="1623" y="1256"/>
                        </a:cubicBezTo>
                        <a:cubicBezTo>
                          <a:pt x="1694" y="1256"/>
                          <a:pt x="3121" y="352"/>
                          <a:pt x="3121" y="352"/>
                        </a:cubicBezTo>
                        <a:lnTo>
                          <a:pt x="245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</p:grpSp>
            <p:grpSp>
              <p:nvGrpSpPr>
                <p:cNvPr id="3830" name="Group 3829"/>
                <p:cNvGrpSpPr/>
                <p:nvPr/>
              </p:nvGrpSpPr>
              <p:grpSpPr>
                <a:xfrm>
                  <a:off x="5827041" y="5694520"/>
                  <a:ext cx="9538" cy="7585"/>
                  <a:chOff x="5827041" y="5694520"/>
                  <a:chExt cx="9538" cy="7585"/>
                </a:xfrm>
              </p:grpSpPr>
              <p:sp>
                <p:nvSpPr>
                  <p:cNvPr id="3831" name="Ellipse"/>
                  <p:cNvSpPr/>
                  <p:nvPr/>
                </p:nvSpPr>
                <p:spPr>
                  <a:xfrm>
                    <a:off x="5827001" y="5697382"/>
                    <a:ext cx="9604" cy="4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4" h="4695">
                        <a:moveTo>
                          <a:pt x="0" y="2347"/>
                        </a:moveTo>
                        <a:cubicBezTo>
                          <a:pt x="0" y="1051"/>
                          <a:pt x="2151" y="0"/>
                          <a:pt x="4803" y="0"/>
                        </a:cubicBezTo>
                        <a:cubicBezTo>
                          <a:pt x="7455" y="0"/>
                          <a:pt x="9604" y="1051"/>
                          <a:pt x="9604" y="2347"/>
                        </a:cubicBezTo>
                        <a:cubicBezTo>
                          <a:pt x="9604" y="3644"/>
                          <a:pt x="7455" y="4695"/>
                          <a:pt x="4803" y="4695"/>
                        </a:cubicBezTo>
                        <a:cubicBezTo>
                          <a:pt x="2151" y="4695"/>
                          <a:pt x="0" y="3644"/>
                          <a:pt x="0" y="234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50000">
                        <a:srgbClr val="8296C8"/>
                      </a:gs>
                      <a:gs pos="100000">
                        <a:srgbClr val="5C69A0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2" name="Freeform 3831"/>
                  <p:cNvSpPr/>
                  <p:nvPr/>
                </p:nvSpPr>
                <p:spPr>
                  <a:xfrm>
                    <a:off x="5827005" y="5696519"/>
                    <a:ext cx="9608" cy="33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8" h="3316">
                        <a:moveTo>
                          <a:pt x="0" y="0"/>
                        </a:moveTo>
                        <a:lnTo>
                          <a:pt x="9608" y="0"/>
                        </a:lnTo>
                        <a:lnTo>
                          <a:pt x="9608" y="3316"/>
                        </a:lnTo>
                        <a:lnTo>
                          <a:pt x="0" y="33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50000">
                        <a:srgbClr val="8296C8"/>
                      </a:gs>
                      <a:gs pos="100000">
                        <a:srgbClr val="5C69A0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3" name="Ellipse"/>
                  <p:cNvSpPr/>
                  <p:nvPr/>
                </p:nvSpPr>
                <p:spPr>
                  <a:xfrm>
                    <a:off x="5827008" y="5694518"/>
                    <a:ext cx="9604" cy="4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04" h="4695">
                        <a:moveTo>
                          <a:pt x="0" y="2347"/>
                        </a:moveTo>
                        <a:cubicBezTo>
                          <a:pt x="0" y="1051"/>
                          <a:pt x="2151" y="0"/>
                          <a:pt x="4803" y="0"/>
                        </a:cubicBezTo>
                        <a:cubicBezTo>
                          <a:pt x="7455" y="0"/>
                          <a:pt x="9604" y="1051"/>
                          <a:pt x="9604" y="2347"/>
                        </a:cubicBezTo>
                        <a:cubicBezTo>
                          <a:pt x="9604" y="3644"/>
                          <a:pt x="7455" y="4695"/>
                          <a:pt x="4803" y="4695"/>
                        </a:cubicBezTo>
                        <a:cubicBezTo>
                          <a:pt x="2151" y="4695"/>
                          <a:pt x="0" y="3644"/>
                          <a:pt x="0" y="234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C69A0"/>
                      </a:gs>
                      <a:gs pos="100000">
                        <a:srgbClr val="8296C8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4" name="Freeform 3833"/>
                  <p:cNvSpPr/>
                  <p:nvPr/>
                </p:nvSpPr>
                <p:spPr>
                  <a:xfrm>
                    <a:off x="5828734" y="5694698"/>
                    <a:ext cx="3139" cy="15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9" h="1562">
                        <a:moveTo>
                          <a:pt x="0" y="377"/>
                        </a:moveTo>
                        <a:lnTo>
                          <a:pt x="1535" y="1306"/>
                        </a:lnTo>
                        <a:cubicBezTo>
                          <a:pt x="1535" y="1306"/>
                          <a:pt x="742" y="1608"/>
                          <a:pt x="830" y="1558"/>
                        </a:cubicBezTo>
                        <a:cubicBezTo>
                          <a:pt x="918" y="1507"/>
                          <a:pt x="2699" y="1558"/>
                          <a:pt x="2699" y="1558"/>
                        </a:cubicBezTo>
                        <a:lnTo>
                          <a:pt x="3139" y="754"/>
                        </a:lnTo>
                        <a:lnTo>
                          <a:pt x="2399" y="955"/>
                        </a:lnTo>
                        <a:lnTo>
                          <a:pt x="618" y="0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5" name="Freeform 3834"/>
                  <p:cNvSpPr/>
                  <p:nvPr/>
                </p:nvSpPr>
                <p:spPr>
                  <a:xfrm>
                    <a:off x="5828734" y="5694824"/>
                    <a:ext cx="3139" cy="15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9" h="1562">
                        <a:moveTo>
                          <a:pt x="0" y="377"/>
                        </a:moveTo>
                        <a:lnTo>
                          <a:pt x="1535" y="1306"/>
                        </a:lnTo>
                        <a:cubicBezTo>
                          <a:pt x="1535" y="1306"/>
                          <a:pt x="742" y="1608"/>
                          <a:pt x="830" y="1558"/>
                        </a:cubicBezTo>
                        <a:cubicBezTo>
                          <a:pt x="918" y="1507"/>
                          <a:pt x="2699" y="1558"/>
                          <a:pt x="2699" y="1558"/>
                        </a:cubicBezTo>
                        <a:lnTo>
                          <a:pt x="3139" y="754"/>
                        </a:lnTo>
                        <a:lnTo>
                          <a:pt x="2399" y="955"/>
                        </a:lnTo>
                        <a:lnTo>
                          <a:pt x="618" y="0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6" name="Freeform 3835"/>
                  <p:cNvSpPr/>
                  <p:nvPr/>
                </p:nvSpPr>
                <p:spPr>
                  <a:xfrm>
                    <a:off x="5831873" y="5695028"/>
                    <a:ext cx="3157" cy="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57" h="1507">
                        <a:moveTo>
                          <a:pt x="0" y="1080"/>
                        </a:moveTo>
                        <a:lnTo>
                          <a:pt x="1517" y="251"/>
                        </a:lnTo>
                        <a:lnTo>
                          <a:pt x="768" y="-13"/>
                        </a:lnTo>
                        <a:lnTo>
                          <a:pt x="2717" y="-13"/>
                        </a:lnTo>
                        <a:lnTo>
                          <a:pt x="3157" y="879"/>
                        </a:lnTo>
                        <a:lnTo>
                          <a:pt x="2417" y="502"/>
                        </a:lnTo>
                        <a:lnTo>
                          <a:pt x="706" y="1507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7" name="Freeform 3836"/>
                  <p:cNvSpPr/>
                  <p:nvPr/>
                </p:nvSpPr>
                <p:spPr>
                  <a:xfrm>
                    <a:off x="5831873" y="5695129"/>
                    <a:ext cx="3157" cy="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57" h="1507">
                        <a:moveTo>
                          <a:pt x="0" y="1080"/>
                        </a:moveTo>
                        <a:lnTo>
                          <a:pt x="1517" y="251"/>
                        </a:lnTo>
                        <a:lnTo>
                          <a:pt x="768" y="-13"/>
                        </a:lnTo>
                        <a:lnTo>
                          <a:pt x="2717" y="-13"/>
                        </a:lnTo>
                        <a:lnTo>
                          <a:pt x="3157" y="879"/>
                        </a:lnTo>
                        <a:lnTo>
                          <a:pt x="2417" y="502"/>
                        </a:lnTo>
                        <a:lnTo>
                          <a:pt x="706" y="1507"/>
                        </a:lnTo>
                        <a:lnTo>
                          <a:pt x="0" y="10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8" name="Freeform 3837"/>
                  <p:cNvSpPr/>
                  <p:nvPr/>
                </p:nvSpPr>
                <p:spPr>
                  <a:xfrm>
                    <a:off x="5831891" y="5696758"/>
                    <a:ext cx="3121" cy="15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32">
                        <a:moveTo>
                          <a:pt x="2435" y="1532"/>
                        </a:moveTo>
                        <a:lnTo>
                          <a:pt x="777" y="528"/>
                        </a:lnTo>
                        <a:lnTo>
                          <a:pt x="0" y="829"/>
                        </a:lnTo>
                        <a:lnTo>
                          <a:pt x="406" y="0"/>
                        </a:lnTo>
                        <a:lnTo>
                          <a:pt x="2399" y="0"/>
                        </a:lnTo>
                        <a:lnTo>
                          <a:pt x="1623" y="226"/>
                        </a:lnTo>
                        <a:lnTo>
                          <a:pt x="3121" y="1181"/>
                        </a:lnTo>
                        <a:lnTo>
                          <a:pt x="2435" y="15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39" name="Freeform 3838"/>
                  <p:cNvSpPr/>
                  <p:nvPr/>
                </p:nvSpPr>
                <p:spPr>
                  <a:xfrm>
                    <a:off x="5831891" y="5696883"/>
                    <a:ext cx="3121" cy="15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32">
                        <a:moveTo>
                          <a:pt x="2435" y="1532"/>
                        </a:moveTo>
                        <a:lnTo>
                          <a:pt x="777" y="528"/>
                        </a:lnTo>
                        <a:lnTo>
                          <a:pt x="0" y="829"/>
                        </a:lnTo>
                        <a:lnTo>
                          <a:pt x="406" y="0"/>
                        </a:lnTo>
                        <a:lnTo>
                          <a:pt x="2399" y="0"/>
                        </a:lnTo>
                        <a:lnTo>
                          <a:pt x="1623" y="226"/>
                        </a:lnTo>
                        <a:lnTo>
                          <a:pt x="3121" y="1181"/>
                        </a:lnTo>
                        <a:lnTo>
                          <a:pt x="2435" y="15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40" name="Freeform 3839"/>
                  <p:cNvSpPr/>
                  <p:nvPr/>
                </p:nvSpPr>
                <p:spPr>
                  <a:xfrm>
                    <a:off x="5828540" y="5696582"/>
                    <a:ext cx="3121" cy="15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83">
                        <a:moveTo>
                          <a:pt x="2452" y="0"/>
                        </a:moveTo>
                        <a:lnTo>
                          <a:pt x="847" y="955"/>
                        </a:lnTo>
                        <a:lnTo>
                          <a:pt x="0" y="678"/>
                        </a:lnTo>
                        <a:lnTo>
                          <a:pt x="415" y="1570"/>
                        </a:lnTo>
                        <a:lnTo>
                          <a:pt x="2399" y="1570"/>
                        </a:lnTo>
                        <a:cubicBezTo>
                          <a:pt x="2399" y="1570"/>
                          <a:pt x="1553" y="1256"/>
                          <a:pt x="1623" y="1256"/>
                        </a:cubicBezTo>
                        <a:cubicBezTo>
                          <a:pt x="1694" y="1256"/>
                          <a:pt x="3121" y="352"/>
                          <a:pt x="3121" y="352"/>
                        </a:cubicBezTo>
                        <a:lnTo>
                          <a:pt x="245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3841" name="Freeform 3840"/>
                  <p:cNvSpPr/>
                  <p:nvPr/>
                </p:nvSpPr>
                <p:spPr>
                  <a:xfrm>
                    <a:off x="5828540" y="5696708"/>
                    <a:ext cx="3121" cy="15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1" h="1583">
                        <a:moveTo>
                          <a:pt x="2452" y="0"/>
                        </a:moveTo>
                        <a:lnTo>
                          <a:pt x="847" y="955"/>
                        </a:lnTo>
                        <a:lnTo>
                          <a:pt x="0" y="678"/>
                        </a:lnTo>
                        <a:lnTo>
                          <a:pt x="415" y="1570"/>
                        </a:lnTo>
                        <a:lnTo>
                          <a:pt x="2399" y="1570"/>
                        </a:lnTo>
                        <a:cubicBezTo>
                          <a:pt x="2399" y="1570"/>
                          <a:pt x="1553" y="1256"/>
                          <a:pt x="1623" y="1256"/>
                        </a:cubicBezTo>
                        <a:cubicBezTo>
                          <a:pt x="1694" y="1256"/>
                          <a:pt x="3121" y="352"/>
                          <a:pt x="3121" y="352"/>
                        </a:cubicBezTo>
                        <a:lnTo>
                          <a:pt x="245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miter lim="800000"/>
                  </a:ln>
                </p:spPr>
              </p:sp>
            </p:grpSp>
            <p:sp>
              <p:nvSpPr>
                <p:cNvPr id="3842" name="Freeform 3841"/>
                <p:cNvSpPr/>
                <p:nvPr/>
              </p:nvSpPr>
              <p:spPr>
                <a:xfrm>
                  <a:off x="5809988" y="5713140"/>
                  <a:ext cx="39403" cy="68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403" h="6885">
                      <a:moveTo>
                        <a:pt x="4752" y="0"/>
                      </a:moveTo>
                      <a:lnTo>
                        <a:pt x="0" y="6869"/>
                      </a:lnTo>
                      <a:lnTo>
                        <a:pt x="34242" y="6885"/>
                      </a:lnTo>
                      <a:lnTo>
                        <a:pt x="39403" y="-49"/>
                      </a:lnTo>
                      <a:lnTo>
                        <a:pt x="475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76398"/>
                    </a:gs>
                    <a:gs pos="100000">
                      <a:srgbClr val="929BC1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43" name="Freeform 3842"/>
                <p:cNvSpPr/>
                <p:nvPr/>
              </p:nvSpPr>
              <p:spPr>
                <a:xfrm>
                  <a:off x="5844085" y="5713140"/>
                  <a:ext cx="5269" cy="82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69" h="8238">
                      <a:moveTo>
                        <a:pt x="21" y="8238"/>
                      </a:moveTo>
                      <a:lnTo>
                        <a:pt x="5206" y="2435"/>
                      </a:lnTo>
                      <a:lnTo>
                        <a:pt x="5269" y="0"/>
                      </a:lnTo>
                      <a:lnTo>
                        <a:pt x="0" y="6781"/>
                      </a:lnTo>
                      <a:lnTo>
                        <a:pt x="21" y="8238"/>
                      </a:lnTo>
                      <a:close/>
                    </a:path>
                  </a:pathLst>
                </a:custGeom>
                <a:solidFill>
                  <a:srgbClr val="454E78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44" name="Freeform 3843"/>
                <p:cNvSpPr/>
                <p:nvPr/>
              </p:nvSpPr>
              <p:spPr>
                <a:xfrm>
                  <a:off x="5810097" y="5719878"/>
                  <a:ext cx="34075" cy="15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075" h="1577">
                      <a:moveTo>
                        <a:pt x="0" y="0"/>
                      </a:moveTo>
                      <a:lnTo>
                        <a:pt x="34075" y="-20"/>
                      </a:lnTo>
                      <a:lnTo>
                        <a:pt x="34075" y="1574"/>
                      </a:lnTo>
                      <a:lnTo>
                        <a:pt x="0" y="15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4E78"/>
                </a:solidFill>
                <a:ln w="7600" cap="flat">
                  <a:noFill/>
                  <a:miter lim="800000"/>
                </a:ln>
              </p:spPr>
            </p:sp>
          </p:grpSp>
          <p:sp>
            <p:nvSpPr>
              <p:cNvPr id="3845" name="Freeform 3844"/>
              <p:cNvSpPr/>
              <p:nvPr/>
            </p:nvSpPr>
            <p:spPr>
              <a:xfrm>
                <a:off x="5760770" y="5690273"/>
                <a:ext cx="67020" cy="90693"/>
              </a:xfrm>
              <a:custGeom>
                <a:avLst/>
                <a:gdLst/>
                <a:ahLst/>
                <a:cxnLst/>
                <a:rect l="0" t="0" r="0" b="0"/>
                <a:pathLst>
                  <a:path w="67020" h="90693">
                    <a:moveTo>
                      <a:pt x="14879" y="0"/>
                    </a:moveTo>
                    <a:lnTo>
                      <a:pt x="12699" y="3023"/>
                    </a:lnTo>
                    <a:lnTo>
                      <a:pt x="10792" y="2473"/>
                    </a:lnTo>
                    <a:lnTo>
                      <a:pt x="9702" y="4672"/>
                    </a:lnTo>
                    <a:lnTo>
                      <a:pt x="6978" y="6321"/>
                    </a:lnTo>
                    <a:lnTo>
                      <a:pt x="4799" y="10169"/>
                    </a:lnTo>
                    <a:cubicBezTo>
                      <a:pt x="4799" y="10169"/>
                      <a:pt x="0" y="26384"/>
                      <a:pt x="0" y="30781"/>
                    </a:cubicBezTo>
                    <a:cubicBezTo>
                      <a:pt x="0" y="35178"/>
                      <a:pt x="-378" y="43423"/>
                      <a:pt x="3436" y="46171"/>
                    </a:cubicBezTo>
                    <a:cubicBezTo>
                      <a:pt x="7251" y="48919"/>
                      <a:pt x="7251" y="46721"/>
                      <a:pt x="7251" y="46721"/>
                    </a:cubicBezTo>
                    <a:lnTo>
                      <a:pt x="11337" y="48919"/>
                    </a:lnTo>
                    <a:cubicBezTo>
                      <a:pt x="11337" y="48919"/>
                      <a:pt x="24959" y="77502"/>
                      <a:pt x="24414" y="77502"/>
                    </a:cubicBezTo>
                    <a:cubicBezTo>
                      <a:pt x="23869" y="77502"/>
                      <a:pt x="23597" y="88770"/>
                      <a:pt x="23597" y="88770"/>
                    </a:cubicBezTo>
                    <a:lnTo>
                      <a:pt x="20872" y="89045"/>
                    </a:lnTo>
                    <a:lnTo>
                      <a:pt x="21690" y="87945"/>
                    </a:lnTo>
                    <a:lnTo>
                      <a:pt x="22507" y="90693"/>
                    </a:lnTo>
                    <a:lnTo>
                      <a:pt x="32315" y="88770"/>
                    </a:lnTo>
                    <a:lnTo>
                      <a:pt x="35584" y="88770"/>
                    </a:lnTo>
                    <a:lnTo>
                      <a:pt x="40216" y="84922"/>
                    </a:lnTo>
                    <a:lnTo>
                      <a:pt x="42259" y="78738"/>
                    </a:lnTo>
                    <a:lnTo>
                      <a:pt x="44575" y="64859"/>
                    </a:lnTo>
                    <a:lnTo>
                      <a:pt x="44575" y="62111"/>
                    </a:lnTo>
                    <a:lnTo>
                      <a:pt x="40216" y="52492"/>
                    </a:lnTo>
                    <a:cubicBezTo>
                      <a:pt x="40216" y="52492"/>
                      <a:pt x="39671" y="49469"/>
                      <a:pt x="40216" y="49469"/>
                    </a:cubicBezTo>
                    <a:cubicBezTo>
                      <a:pt x="40761" y="49469"/>
                      <a:pt x="43213" y="51943"/>
                      <a:pt x="48389" y="52492"/>
                    </a:cubicBezTo>
                    <a:cubicBezTo>
                      <a:pt x="53020" y="51943"/>
                      <a:pt x="67020" y="43973"/>
                      <a:pt x="67020" y="43973"/>
                    </a:cubicBezTo>
                    <a:lnTo>
                      <a:pt x="67020" y="42049"/>
                    </a:lnTo>
                    <a:lnTo>
                      <a:pt x="65825" y="40675"/>
                    </a:lnTo>
                    <a:lnTo>
                      <a:pt x="64190" y="39026"/>
                    </a:lnTo>
                    <a:lnTo>
                      <a:pt x="62964" y="37789"/>
                    </a:lnTo>
                    <a:lnTo>
                      <a:pt x="62147" y="36964"/>
                    </a:lnTo>
                    <a:lnTo>
                      <a:pt x="56290" y="37789"/>
                    </a:lnTo>
                    <a:lnTo>
                      <a:pt x="51931" y="39850"/>
                    </a:lnTo>
                    <a:lnTo>
                      <a:pt x="47027" y="39850"/>
                    </a:lnTo>
                    <a:lnTo>
                      <a:pt x="46754" y="38751"/>
                    </a:lnTo>
                    <a:cubicBezTo>
                      <a:pt x="46754" y="38751"/>
                      <a:pt x="43485" y="37789"/>
                      <a:pt x="43485" y="37789"/>
                    </a:cubicBezTo>
                    <a:cubicBezTo>
                      <a:pt x="43485" y="37789"/>
                      <a:pt x="38853" y="30781"/>
                      <a:pt x="38853" y="30781"/>
                    </a:cubicBezTo>
                    <a:lnTo>
                      <a:pt x="41578" y="30781"/>
                    </a:lnTo>
                    <a:cubicBezTo>
                      <a:pt x="41578" y="30781"/>
                      <a:pt x="43485" y="30506"/>
                      <a:pt x="43485" y="29681"/>
                    </a:cubicBezTo>
                    <a:cubicBezTo>
                      <a:pt x="43485" y="28857"/>
                      <a:pt x="43485" y="26109"/>
                      <a:pt x="43485" y="26109"/>
                    </a:cubicBezTo>
                    <a:cubicBezTo>
                      <a:pt x="43485" y="26109"/>
                      <a:pt x="44302" y="25559"/>
                      <a:pt x="42259" y="24872"/>
                    </a:cubicBezTo>
                    <a:cubicBezTo>
                      <a:pt x="40216" y="24185"/>
                      <a:pt x="35039" y="24185"/>
                      <a:pt x="35039" y="24185"/>
                    </a:cubicBezTo>
                    <a:lnTo>
                      <a:pt x="32315" y="15940"/>
                    </a:lnTo>
                    <a:lnTo>
                      <a:pt x="28637" y="11130"/>
                    </a:lnTo>
                    <a:lnTo>
                      <a:pt x="20396" y="1580"/>
                    </a:lnTo>
                    <a:lnTo>
                      <a:pt x="14879" y="0"/>
                    </a:lnTo>
                    <a:close/>
                  </a:path>
                </a:pathLst>
              </a:custGeom>
              <a:solidFill>
                <a:srgbClr val="A59D82"/>
              </a:solidFill>
              <a:ln w="7600" cap="flat">
                <a:noFill/>
                <a:miter lim="800000"/>
              </a:ln>
            </p:spPr>
          </p:sp>
          <p:sp>
            <p:nvSpPr>
              <p:cNvPr id="3846" name="Freeform 3845"/>
              <p:cNvSpPr/>
              <p:nvPr/>
            </p:nvSpPr>
            <p:spPr>
              <a:xfrm>
                <a:off x="5822905" y="5720367"/>
                <a:ext cx="15802" cy="11543"/>
              </a:xfrm>
              <a:custGeom>
                <a:avLst/>
                <a:gdLst/>
                <a:ahLst/>
                <a:cxnLst/>
                <a:rect l="0" t="0" r="0" b="0"/>
                <a:pathLst>
                  <a:path w="15802" h="11543">
                    <a:moveTo>
                      <a:pt x="0" y="7146"/>
                    </a:moveTo>
                    <a:lnTo>
                      <a:pt x="2452" y="5909"/>
                    </a:lnTo>
                    <a:cubicBezTo>
                      <a:pt x="2452" y="5909"/>
                      <a:pt x="3814" y="5758"/>
                      <a:pt x="3814" y="4535"/>
                    </a:cubicBezTo>
                    <a:cubicBezTo>
                      <a:pt x="3814" y="3311"/>
                      <a:pt x="3814" y="1374"/>
                      <a:pt x="3814" y="1374"/>
                    </a:cubicBezTo>
                    <a:lnTo>
                      <a:pt x="7090" y="0"/>
                    </a:lnTo>
                    <a:lnTo>
                      <a:pt x="8105" y="1031"/>
                    </a:lnTo>
                    <a:lnTo>
                      <a:pt x="9535" y="0"/>
                    </a:lnTo>
                    <a:lnTo>
                      <a:pt x="15529" y="0"/>
                    </a:lnTo>
                    <a:lnTo>
                      <a:pt x="15802" y="1649"/>
                    </a:lnTo>
                    <a:cubicBezTo>
                      <a:pt x="15802" y="1649"/>
                      <a:pt x="12532" y="1924"/>
                      <a:pt x="12532" y="2199"/>
                    </a:cubicBezTo>
                    <a:cubicBezTo>
                      <a:pt x="12532" y="2473"/>
                      <a:pt x="11987" y="8520"/>
                      <a:pt x="11987" y="8520"/>
                    </a:cubicBezTo>
                    <a:lnTo>
                      <a:pt x="8105" y="10856"/>
                    </a:lnTo>
                    <a:lnTo>
                      <a:pt x="7090" y="10587"/>
                    </a:lnTo>
                    <a:lnTo>
                      <a:pt x="4768" y="11543"/>
                    </a:lnTo>
                    <a:lnTo>
                      <a:pt x="0" y="7146"/>
                    </a:lnTo>
                    <a:close/>
                  </a:path>
                </a:pathLst>
              </a:custGeom>
              <a:solidFill>
                <a:srgbClr val="A59D82"/>
              </a:solidFill>
              <a:ln w="7600" cap="flat">
                <a:noFill/>
                <a:miter lim="800000"/>
              </a:ln>
            </p:spPr>
          </p:sp>
          <p:sp>
            <p:nvSpPr>
              <p:cNvPr id="3847" name="Freeform 3846"/>
              <p:cNvSpPr/>
              <p:nvPr/>
            </p:nvSpPr>
            <p:spPr>
              <a:xfrm>
                <a:off x="5778633" y="5674335"/>
                <a:ext cx="22885" cy="26366"/>
              </a:xfrm>
              <a:custGeom>
                <a:avLst/>
                <a:gdLst/>
                <a:ahLst/>
                <a:cxnLst/>
                <a:rect l="0" t="0" r="0" b="0"/>
                <a:pathLst>
                  <a:path w="22885" h="26366">
                    <a:moveTo>
                      <a:pt x="20718" y="824"/>
                    </a:moveTo>
                    <a:lnTo>
                      <a:pt x="20718" y="6871"/>
                    </a:lnTo>
                    <a:lnTo>
                      <a:pt x="22885" y="10443"/>
                    </a:lnTo>
                    <a:lnTo>
                      <a:pt x="20718" y="13467"/>
                    </a:lnTo>
                    <a:lnTo>
                      <a:pt x="21263" y="15940"/>
                    </a:lnTo>
                    <a:lnTo>
                      <a:pt x="20718" y="15940"/>
                    </a:lnTo>
                    <a:lnTo>
                      <a:pt x="20718" y="19513"/>
                    </a:lnTo>
                    <a:lnTo>
                      <a:pt x="16087" y="21162"/>
                    </a:lnTo>
                    <a:cubicBezTo>
                      <a:pt x="16087" y="21162"/>
                      <a:pt x="12000" y="23910"/>
                      <a:pt x="12000" y="26109"/>
                    </a:cubicBezTo>
                    <a:cubicBezTo>
                      <a:pt x="12000" y="28307"/>
                      <a:pt x="3010" y="17039"/>
                      <a:pt x="3010" y="17039"/>
                    </a:cubicBezTo>
                    <a:lnTo>
                      <a:pt x="0" y="15940"/>
                    </a:lnTo>
                    <a:lnTo>
                      <a:pt x="0" y="15115"/>
                    </a:lnTo>
                    <a:lnTo>
                      <a:pt x="6551" y="15115"/>
                    </a:lnTo>
                    <a:lnTo>
                      <a:pt x="10229" y="10031"/>
                    </a:lnTo>
                    <a:lnTo>
                      <a:pt x="14452" y="4672"/>
                    </a:lnTo>
                    <a:lnTo>
                      <a:pt x="18403" y="137"/>
                    </a:lnTo>
                    <a:lnTo>
                      <a:pt x="20718" y="824"/>
                    </a:lnTo>
                    <a:close/>
                  </a:path>
                </a:pathLst>
              </a:custGeom>
              <a:solidFill>
                <a:srgbClr val="A59D82"/>
              </a:solidFill>
              <a:ln w="7600" cap="flat">
                <a:noFill/>
                <a:miter lim="800000"/>
              </a:ln>
            </p:spPr>
          </p:sp>
          <p:sp>
            <p:nvSpPr>
              <p:cNvPr id="3848" name="Freeform 3847"/>
              <p:cNvSpPr/>
              <p:nvPr/>
            </p:nvSpPr>
            <p:spPr>
              <a:xfrm>
                <a:off x="5800700" y="5739467"/>
                <a:ext cx="34872" cy="36552"/>
              </a:xfrm>
              <a:custGeom>
                <a:avLst/>
                <a:gdLst/>
                <a:ahLst/>
                <a:cxnLst/>
                <a:rect l="0" t="0" r="0" b="0"/>
                <a:pathLst>
                  <a:path w="34872" h="36552">
                    <a:moveTo>
                      <a:pt x="0" y="550"/>
                    </a:moveTo>
                    <a:cubicBezTo>
                      <a:pt x="0" y="1649"/>
                      <a:pt x="0" y="4397"/>
                      <a:pt x="0" y="4397"/>
                    </a:cubicBezTo>
                    <a:lnTo>
                      <a:pt x="4372" y="13192"/>
                    </a:lnTo>
                    <a:lnTo>
                      <a:pt x="2056" y="30506"/>
                    </a:lnTo>
                    <a:lnTo>
                      <a:pt x="19901" y="21986"/>
                    </a:lnTo>
                    <a:cubicBezTo>
                      <a:pt x="19901" y="21986"/>
                      <a:pt x="20582" y="19650"/>
                      <a:pt x="19084" y="18963"/>
                    </a:cubicBezTo>
                    <a:cubicBezTo>
                      <a:pt x="17585" y="18276"/>
                      <a:pt x="21808" y="18963"/>
                      <a:pt x="21808" y="18963"/>
                    </a:cubicBezTo>
                    <a:lnTo>
                      <a:pt x="21263" y="36552"/>
                    </a:lnTo>
                    <a:lnTo>
                      <a:pt x="31343" y="36552"/>
                    </a:lnTo>
                    <a:lnTo>
                      <a:pt x="34749" y="34766"/>
                    </a:lnTo>
                    <a:cubicBezTo>
                      <a:pt x="34749" y="34766"/>
                      <a:pt x="34749" y="9344"/>
                      <a:pt x="34749" y="9344"/>
                    </a:cubicBezTo>
                    <a:cubicBezTo>
                      <a:pt x="34749" y="9344"/>
                      <a:pt x="34136" y="6252"/>
                      <a:pt x="32297" y="5634"/>
                    </a:cubicBezTo>
                    <a:cubicBezTo>
                      <a:pt x="30458" y="5016"/>
                      <a:pt x="16632" y="3573"/>
                      <a:pt x="16632" y="3573"/>
                    </a:cubicBezTo>
                    <a:lnTo>
                      <a:pt x="17449" y="0"/>
                    </a:ln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A59D82"/>
              </a:solidFill>
              <a:ln w="7600" cap="flat">
                <a:noFill/>
                <a:miter lim="800000"/>
              </a:ln>
            </p:spPr>
          </p:sp>
          <p:sp>
            <p:nvSpPr>
              <p:cNvPr id="3849" name="Freeform 3848"/>
              <p:cNvSpPr/>
              <p:nvPr/>
            </p:nvSpPr>
            <p:spPr>
              <a:xfrm>
                <a:off x="5776998" y="5672959"/>
                <a:ext cx="22885" cy="26366"/>
              </a:xfrm>
              <a:custGeom>
                <a:avLst/>
                <a:gdLst/>
                <a:ahLst/>
                <a:cxnLst/>
                <a:rect l="0" t="0" r="0" b="0"/>
                <a:pathLst>
                  <a:path w="22885" h="26366">
                    <a:moveTo>
                      <a:pt x="20718" y="824"/>
                    </a:moveTo>
                    <a:lnTo>
                      <a:pt x="20718" y="6871"/>
                    </a:lnTo>
                    <a:lnTo>
                      <a:pt x="22885" y="10443"/>
                    </a:lnTo>
                    <a:lnTo>
                      <a:pt x="20718" y="13467"/>
                    </a:lnTo>
                    <a:lnTo>
                      <a:pt x="21263" y="15940"/>
                    </a:lnTo>
                    <a:lnTo>
                      <a:pt x="20718" y="15940"/>
                    </a:lnTo>
                    <a:lnTo>
                      <a:pt x="20718" y="19513"/>
                    </a:lnTo>
                    <a:lnTo>
                      <a:pt x="16087" y="21162"/>
                    </a:lnTo>
                    <a:cubicBezTo>
                      <a:pt x="16087" y="21162"/>
                      <a:pt x="12000" y="23910"/>
                      <a:pt x="12000" y="26109"/>
                    </a:cubicBezTo>
                    <a:cubicBezTo>
                      <a:pt x="12000" y="28307"/>
                      <a:pt x="3010" y="17039"/>
                      <a:pt x="3010" y="17039"/>
                    </a:cubicBezTo>
                    <a:lnTo>
                      <a:pt x="0" y="15940"/>
                    </a:lnTo>
                    <a:lnTo>
                      <a:pt x="0" y="15115"/>
                    </a:lnTo>
                    <a:lnTo>
                      <a:pt x="6551" y="15115"/>
                    </a:lnTo>
                    <a:lnTo>
                      <a:pt x="10229" y="10031"/>
                    </a:lnTo>
                    <a:lnTo>
                      <a:pt x="14452" y="4672"/>
                    </a:lnTo>
                    <a:lnTo>
                      <a:pt x="18403" y="137"/>
                    </a:lnTo>
                    <a:lnTo>
                      <a:pt x="20718" y="824"/>
                    </a:lnTo>
                    <a:close/>
                  </a:path>
                </a:pathLst>
              </a:custGeom>
              <a:solidFill>
                <a:srgbClr val="BFB9A9"/>
              </a:solidFill>
              <a:ln w="7600" cap="flat">
                <a:noFill/>
                <a:miter lim="800000"/>
              </a:ln>
            </p:spPr>
          </p:sp>
          <p:sp>
            <p:nvSpPr>
              <p:cNvPr id="3850" name="Freeform 3849"/>
              <p:cNvSpPr/>
              <p:nvPr/>
            </p:nvSpPr>
            <p:spPr>
              <a:xfrm>
                <a:off x="5774273" y="5664990"/>
                <a:ext cx="25609" cy="23360"/>
              </a:xfrm>
              <a:custGeom>
                <a:avLst/>
                <a:gdLst/>
                <a:ahLst/>
                <a:cxnLst/>
                <a:rect l="0" t="0" r="0" b="0"/>
                <a:pathLst>
                  <a:path w="25609" h="23360">
                    <a:moveTo>
                      <a:pt x="25609" y="5222"/>
                    </a:moveTo>
                    <a:lnTo>
                      <a:pt x="14997" y="0"/>
                    </a:lnTo>
                    <a:lnTo>
                      <a:pt x="6007" y="0"/>
                    </a:lnTo>
                    <a:lnTo>
                      <a:pt x="817" y="5222"/>
                    </a:lnTo>
                    <a:lnTo>
                      <a:pt x="0" y="14566"/>
                    </a:lnTo>
                    <a:lnTo>
                      <a:pt x="1920" y="22811"/>
                    </a:lnTo>
                    <a:lnTo>
                      <a:pt x="6007" y="23360"/>
                    </a:lnTo>
                    <a:lnTo>
                      <a:pt x="9821" y="23360"/>
                    </a:lnTo>
                    <a:lnTo>
                      <a:pt x="13226" y="17726"/>
                    </a:lnTo>
                    <a:lnTo>
                      <a:pt x="17449" y="17726"/>
                    </a:lnTo>
                    <a:cubicBezTo>
                      <a:pt x="17449" y="17726"/>
                      <a:pt x="20310" y="16902"/>
                      <a:pt x="19560" y="15596"/>
                    </a:cubicBezTo>
                    <a:cubicBezTo>
                      <a:pt x="18811" y="14291"/>
                      <a:pt x="19560" y="11337"/>
                      <a:pt x="19560" y="11337"/>
                    </a:cubicBezTo>
                    <a:cubicBezTo>
                      <a:pt x="19560" y="11337"/>
                      <a:pt x="18539" y="10169"/>
                      <a:pt x="21263" y="9619"/>
                    </a:cubicBezTo>
                    <a:cubicBezTo>
                      <a:pt x="23988" y="9069"/>
                      <a:pt x="24532" y="7695"/>
                      <a:pt x="24532" y="7695"/>
                    </a:cubicBezTo>
                    <a:lnTo>
                      <a:pt x="25609" y="5222"/>
                    </a:lnTo>
                    <a:close/>
                  </a:path>
                </a:pathLst>
              </a:custGeom>
              <a:solidFill>
                <a:srgbClr val="4D2A26"/>
              </a:solidFill>
              <a:ln w="7600" cap="flat">
                <a:noFill/>
                <a:miter lim="800000"/>
              </a:ln>
            </p:spPr>
          </p:sp>
          <p:sp>
            <p:nvSpPr>
              <p:cNvPr id="3851" name="Freeform 3850"/>
              <p:cNvSpPr/>
              <p:nvPr/>
            </p:nvSpPr>
            <p:spPr>
              <a:xfrm>
                <a:off x="5800155" y="5736719"/>
                <a:ext cx="34872" cy="36552"/>
              </a:xfrm>
              <a:custGeom>
                <a:avLst/>
                <a:gdLst/>
                <a:ahLst/>
                <a:cxnLst/>
                <a:rect l="0" t="0" r="0" b="0"/>
                <a:pathLst>
                  <a:path w="34872" h="36552">
                    <a:moveTo>
                      <a:pt x="0" y="550"/>
                    </a:moveTo>
                    <a:cubicBezTo>
                      <a:pt x="0" y="1649"/>
                      <a:pt x="0" y="4397"/>
                      <a:pt x="0" y="4397"/>
                    </a:cubicBezTo>
                    <a:lnTo>
                      <a:pt x="4372" y="13192"/>
                    </a:lnTo>
                    <a:lnTo>
                      <a:pt x="2056" y="30506"/>
                    </a:lnTo>
                    <a:lnTo>
                      <a:pt x="19901" y="21986"/>
                    </a:lnTo>
                    <a:cubicBezTo>
                      <a:pt x="19901" y="21986"/>
                      <a:pt x="20582" y="19650"/>
                      <a:pt x="19084" y="18963"/>
                    </a:cubicBezTo>
                    <a:cubicBezTo>
                      <a:pt x="17585" y="18276"/>
                      <a:pt x="21808" y="18963"/>
                      <a:pt x="21808" y="18963"/>
                    </a:cubicBezTo>
                    <a:lnTo>
                      <a:pt x="21263" y="36552"/>
                    </a:lnTo>
                    <a:lnTo>
                      <a:pt x="31343" y="36552"/>
                    </a:lnTo>
                    <a:lnTo>
                      <a:pt x="34749" y="34766"/>
                    </a:lnTo>
                    <a:cubicBezTo>
                      <a:pt x="34749" y="34766"/>
                      <a:pt x="34749" y="9344"/>
                      <a:pt x="34749" y="9344"/>
                    </a:cubicBezTo>
                    <a:cubicBezTo>
                      <a:pt x="34749" y="9344"/>
                      <a:pt x="34136" y="6252"/>
                      <a:pt x="32297" y="5634"/>
                    </a:cubicBezTo>
                    <a:cubicBezTo>
                      <a:pt x="30458" y="5016"/>
                      <a:pt x="16632" y="3573"/>
                      <a:pt x="16632" y="3573"/>
                    </a:cubicBezTo>
                    <a:lnTo>
                      <a:pt x="17449" y="0"/>
                    </a:lnTo>
                    <a:lnTo>
                      <a:pt x="0" y="550"/>
                    </a:lnTo>
                    <a:close/>
                  </a:path>
                </a:pathLst>
              </a:custGeom>
              <a:solidFill>
                <a:srgbClr val="981207"/>
              </a:solidFill>
              <a:ln w="7600" cap="flat">
                <a:noFill/>
                <a:miter lim="800000"/>
              </a:ln>
            </p:spPr>
          </p:sp>
          <p:sp>
            <p:nvSpPr>
              <p:cNvPr id="3852" name="Freeform 3851"/>
              <p:cNvSpPr/>
              <p:nvPr/>
            </p:nvSpPr>
            <p:spPr>
              <a:xfrm>
                <a:off x="5760225" y="5688074"/>
                <a:ext cx="67020" cy="90693"/>
              </a:xfrm>
              <a:custGeom>
                <a:avLst/>
                <a:gdLst/>
                <a:ahLst/>
                <a:cxnLst/>
                <a:rect l="0" t="0" r="0" b="0"/>
                <a:pathLst>
                  <a:path w="67020" h="90693">
                    <a:moveTo>
                      <a:pt x="14879" y="0"/>
                    </a:moveTo>
                    <a:lnTo>
                      <a:pt x="12699" y="3023"/>
                    </a:lnTo>
                    <a:lnTo>
                      <a:pt x="10792" y="2473"/>
                    </a:lnTo>
                    <a:lnTo>
                      <a:pt x="9702" y="4672"/>
                    </a:lnTo>
                    <a:lnTo>
                      <a:pt x="6978" y="6321"/>
                    </a:lnTo>
                    <a:lnTo>
                      <a:pt x="4799" y="10169"/>
                    </a:lnTo>
                    <a:cubicBezTo>
                      <a:pt x="4799" y="10169"/>
                      <a:pt x="0" y="26384"/>
                      <a:pt x="0" y="30781"/>
                    </a:cubicBezTo>
                    <a:cubicBezTo>
                      <a:pt x="0" y="35178"/>
                      <a:pt x="-378" y="43423"/>
                      <a:pt x="3436" y="46171"/>
                    </a:cubicBezTo>
                    <a:cubicBezTo>
                      <a:pt x="7251" y="48919"/>
                      <a:pt x="7251" y="46721"/>
                      <a:pt x="7251" y="46721"/>
                    </a:cubicBezTo>
                    <a:lnTo>
                      <a:pt x="11337" y="48919"/>
                    </a:lnTo>
                    <a:cubicBezTo>
                      <a:pt x="11337" y="48919"/>
                      <a:pt x="24959" y="77502"/>
                      <a:pt x="24414" y="77502"/>
                    </a:cubicBezTo>
                    <a:cubicBezTo>
                      <a:pt x="23869" y="77502"/>
                      <a:pt x="23597" y="88770"/>
                      <a:pt x="23597" y="88770"/>
                    </a:cubicBezTo>
                    <a:lnTo>
                      <a:pt x="20872" y="89045"/>
                    </a:lnTo>
                    <a:lnTo>
                      <a:pt x="21690" y="87945"/>
                    </a:lnTo>
                    <a:lnTo>
                      <a:pt x="22507" y="90693"/>
                    </a:lnTo>
                    <a:lnTo>
                      <a:pt x="32315" y="88770"/>
                    </a:lnTo>
                    <a:lnTo>
                      <a:pt x="35584" y="88770"/>
                    </a:lnTo>
                    <a:lnTo>
                      <a:pt x="40216" y="84922"/>
                    </a:lnTo>
                    <a:lnTo>
                      <a:pt x="42259" y="78738"/>
                    </a:lnTo>
                    <a:lnTo>
                      <a:pt x="44575" y="64859"/>
                    </a:lnTo>
                    <a:lnTo>
                      <a:pt x="44575" y="62111"/>
                    </a:lnTo>
                    <a:lnTo>
                      <a:pt x="40216" y="52492"/>
                    </a:lnTo>
                    <a:cubicBezTo>
                      <a:pt x="40216" y="52492"/>
                      <a:pt x="39671" y="49469"/>
                      <a:pt x="40216" y="49469"/>
                    </a:cubicBezTo>
                    <a:cubicBezTo>
                      <a:pt x="40761" y="49469"/>
                      <a:pt x="43213" y="51943"/>
                      <a:pt x="48389" y="52492"/>
                    </a:cubicBezTo>
                    <a:cubicBezTo>
                      <a:pt x="53020" y="51943"/>
                      <a:pt x="67020" y="43973"/>
                      <a:pt x="67020" y="43973"/>
                    </a:cubicBezTo>
                    <a:lnTo>
                      <a:pt x="67020" y="42049"/>
                    </a:lnTo>
                    <a:lnTo>
                      <a:pt x="65825" y="40675"/>
                    </a:lnTo>
                    <a:lnTo>
                      <a:pt x="64190" y="39026"/>
                    </a:lnTo>
                    <a:lnTo>
                      <a:pt x="62964" y="37789"/>
                    </a:lnTo>
                    <a:lnTo>
                      <a:pt x="62147" y="36964"/>
                    </a:lnTo>
                    <a:lnTo>
                      <a:pt x="56290" y="37789"/>
                    </a:lnTo>
                    <a:lnTo>
                      <a:pt x="51931" y="39850"/>
                    </a:lnTo>
                    <a:lnTo>
                      <a:pt x="47027" y="39850"/>
                    </a:lnTo>
                    <a:lnTo>
                      <a:pt x="46754" y="38751"/>
                    </a:lnTo>
                    <a:cubicBezTo>
                      <a:pt x="46754" y="38751"/>
                      <a:pt x="43485" y="37789"/>
                      <a:pt x="43485" y="37789"/>
                    </a:cubicBezTo>
                    <a:cubicBezTo>
                      <a:pt x="43485" y="37789"/>
                      <a:pt x="38853" y="30781"/>
                      <a:pt x="38853" y="30781"/>
                    </a:cubicBezTo>
                    <a:lnTo>
                      <a:pt x="41578" y="30781"/>
                    </a:lnTo>
                    <a:cubicBezTo>
                      <a:pt x="41578" y="30781"/>
                      <a:pt x="43485" y="30506"/>
                      <a:pt x="43485" y="29681"/>
                    </a:cubicBezTo>
                    <a:cubicBezTo>
                      <a:pt x="43485" y="28857"/>
                      <a:pt x="43485" y="26109"/>
                      <a:pt x="43485" y="26109"/>
                    </a:cubicBezTo>
                    <a:cubicBezTo>
                      <a:pt x="43485" y="26109"/>
                      <a:pt x="44302" y="25559"/>
                      <a:pt x="42259" y="24872"/>
                    </a:cubicBezTo>
                    <a:cubicBezTo>
                      <a:pt x="40216" y="24185"/>
                      <a:pt x="35039" y="24185"/>
                      <a:pt x="35039" y="24185"/>
                    </a:cubicBezTo>
                    <a:lnTo>
                      <a:pt x="32315" y="15940"/>
                    </a:lnTo>
                    <a:lnTo>
                      <a:pt x="28637" y="11130"/>
                    </a:lnTo>
                    <a:lnTo>
                      <a:pt x="20396" y="1580"/>
                    </a:lnTo>
                    <a:lnTo>
                      <a:pt x="1487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0000"/>
                  </a:gs>
                  <a:gs pos="0">
                    <a:srgbClr val="3F3F3F"/>
                  </a:gs>
                </a:gsLst>
                <a:path path="rect">
                  <a:fillToRect r="100000" b="100000"/>
                </a:path>
                <a:tileRect l="-100000" t="-100000"/>
              </a:gradFill>
              <a:ln w="7600" cap="flat">
                <a:noFill/>
                <a:miter lim="800000"/>
              </a:ln>
            </p:spPr>
          </p:sp>
          <p:sp>
            <p:nvSpPr>
              <p:cNvPr id="3853" name="Freeform 3852"/>
              <p:cNvSpPr/>
              <p:nvPr/>
            </p:nvSpPr>
            <p:spPr>
              <a:xfrm>
                <a:off x="5808329" y="5759805"/>
                <a:ext cx="34923" cy="30231"/>
              </a:xfrm>
              <a:custGeom>
                <a:avLst/>
                <a:gdLst/>
                <a:ahLst/>
                <a:cxnLst/>
                <a:rect l="0" t="0" r="0" b="0"/>
                <a:pathLst>
                  <a:path w="34923" h="30231">
                    <a:moveTo>
                      <a:pt x="1375" y="3848"/>
                    </a:moveTo>
                    <a:lnTo>
                      <a:pt x="1375" y="11268"/>
                    </a:lnTo>
                    <a:lnTo>
                      <a:pt x="0" y="13467"/>
                    </a:lnTo>
                    <a:lnTo>
                      <a:pt x="0" y="18688"/>
                    </a:lnTo>
                    <a:lnTo>
                      <a:pt x="7914" y="19238"/>
                    </a:lnTo>
                    <a:lnTo>
                      <a:pt x="7914" y="17864"/>
                    </a:lnTo>
                    <a:lnTo>
                      <a:pt x="13362" y="17314"/>
                    </a:lnTo>
                    <a:lnTo>
                      <a:pt x="12818" y="20612"/>
                    </a:lnTo>
                    <a:lnTo>
                      <a:pt x="10910" y="25284"/>
                    </a:lnTo>
                    <a:cubicBezTo>
                      <a:pt x="10910" y="25284"/>
                      <a:pt x="10638" y="30231"/>
                      <a:pt x="14452" y="30231"/>
                    </a:cubicBezTo>
                    <a:cubicBezTo>
                      <a:pt x="18266" y="30231"/>
                      <a:pt x="20173" y="30231"/>
                      <a:pt x="20173" y="30231"/>
                    </a:cubicBezTo>
                    <a:lnTo>
                      <a:pt x="20173" y="28857"/>
                    </a:lnTo>
                    <a:lnTo>
                      <a:pt x="29436" y="28857"/>
                    </a:lnTo>
                    <a:cubicBezTo>
                      <a:pt x="29436" y="28857"/>
                      <a:pt x="34340" y="26109"/>
                      <a:pt x="34885" y="23360"/>
                    </a:cubicBezTo>
                    <a:cubicBezTo>
                      <a:pt x="35430" y="20612"/>
                      <a:pt x="32433" y="20062"/>
                      <a:pt x="31480" y="19925"/>
                    </a:cubicBezTo>
                    <a:cubicBezTo>
                      <a:pt x="30526" y="19788"/>
                      <a:pt x="26439" y="19238"/>
                      <a:pt x="26439" y="19238"/>
                    </a:cubicBezTo>
                    <a:lnTo>
                      <a:pt x="25077" y="17864"/>
                    </a:lnTo>
                    <a:lnTo>
                      <a:pt x="22080" y="16765"/>
                    </a:lnTo>
                    <a:lnTo>
                      <a:pt x="21536" y="13467"/>
                    </a:lnTo>
                    <a:lnTo>
                      <a:pt x="13635" y="13192"/>
                    </a:lnTo>
                    <a:lnTo>
                      <a:pt x="13635" y="10169"/>
                    </a:lnTo>
                    <a:cubicBezTo>
                      <a:pt x="13635" y="10169"/>
                      <a:pt x="9276" y="9894"/>
                      <a:pt x="9276" y="4947"/>
                    </a:cubicBezTo>
                    <a:cubicBezTo>
                      <a:pt x="9276" y="0"/>
                      <a:pt x="9276" y="0"/>
                      <a:pt x="9276" y="0"/>
                    </a:cubicBezTo>
                    <a:lnTo>
                      <a:pt x="1375" y="3848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miter lim="800000"/>
              </a:ln>
            </p:spPr>
          </p:sp>
          <p:sp>
            <p:nvSpPr>
              <p:cNvPr id="3854" name="Freeform 3853"/>
              <p:cNvSpPr/>
              <p:nvPr/>
            </p:nvSpPr>
            <p:spPr>
              <a:xfrm>
                <a:off x="5755952" y="5727873"/>
                <a:ext cx="28947" cy="50071"/>
              </a:xfrm>
              <a:custGeom>
                <a:avLst/>
                <a:gdLst/>
                <a:ahLst/>
                <a:cxnLst/>
                <a:rect l="0" t="0" r="0" b="0"/>
                <a:pathLst>
                  <a:path w="28947" h="50071">
                    <a:moveTo>
                      <a:pt x="81" y="1975"/>
                    </a:moveTo>
                    <a:lnTo>
                      <a:pt x="14248" y="44299"/>
                    </a:lnTo>
                    <a:lnTo>
                      <a:pt x="28687" y="50071"/>
                    </a:lnTo>
                    <a:lnTo>
                      <a:pt x="28947" y="37428"/>
                    </a:lnTo>
                    <a:lnTo>
                      <a:pt x="15882" y="8846"/>
                    </a:lnTo>
                    <a:lnTo>
                      <a:pt x="12341" y="6373"/>
                    </a:lnTo>
                    <a:cubicBezTo>
                      <a:pt x="12341" y="6373"/>
                      <a:pt x="10161" y="8846"/>
                      <a:pt x="7982" y="6098"/>
                    </a:cubicBezTo>
                    <a:cubicBezTo>
                      <a:pt x="5802" y="3350"/>
                      <a:pt x="4712" y="3350"/>
                      <a:pt x="3350" y="876"/>
                    </a:cubicBezTo>
                    <a:cubicBezTo>
                      <a:pt x="1988" y="-1597"/>
                      <a:pt x="-464" y="1975"/>
                      <a:pt x="81" y="1975"/>
                    </a:cubicBezTo>
                    <a:close/>
                  </a:path>
                </a:pathLst>
              </a:custGeom>
              <a:solidFill>
                <a:srgbClr val="384A7C"/>
              </a:solidFill>
              <a:ln w="7600" cap="flat">
                <a:noFill/>
                <a:miter lim="800000"/>
              </a:ln>
            </p:spPr>
          </p:sp>
          <p:sp>
            <p:nvSpPr>
              <p:cNvPr id="3855" name="Freeform 3854"/>
              <p:cNvSpPr/>
              <p:nvPr/>
            </p:nvSpPr>
            <p:spPr>
              <a:xfrm>
                <a:off x="5763376" y="5774370"/>
                <a:ext cx="47677" cy="36552"/>
              </a:xfrm>
              <a:custGeom>
                <a:avLst/>
                <a:gdLst/>
                <a:ahLst/>
                <a:cxnLst/>
                <a:rect l="0" t="0" r="0" b="0"/>
                <a:pathLst>
                  <a:path w="47677" h="36552">
                    <a:moveTo>
                      <a:pt x="22898" y="11543"/>
                    </a:moveTo>
                    <a:lnTo>
                      <a:pt x="3010" y="21711"/>
                    </a:lnTo>
                    <a:cubicBezTo>
                      <a:pt x="3010" y="21711"/>
                      <a:pt x="1375" y="24735"/>
                      <a:pt x="1920" y="25284"/>
                    </a:cubicBezTo>
                    <a:cubicBezTo>
                      <a:pt x="2465" y="25834"/>
                      <a:pt x="3691" y="27071"/>
                      <a:pt x="3691" y="27071"/>
                    </a:cubicBezTo>
                    <a:lnTo>
                      <a:pt x="1920" y="28032"/>
                    </a:lnTo>
                    <a:lnTo>
                      <a:pt x="558" y="29407"/>
                    </a:lnTo>
                    <a:lnTo>
                      <a:pt x="0" y="31605"/>
                    </a:lnTo>
                    <a:lnTo>
                      <a:pt x="1103" y="33529"/>
                    </a:lnTo>
                    <a:lnTo>
                      <a:pt x="2465" y="33529"/>
                    </a:lnTo>
                    <a:lnTo>
                      <a:pt x="4372" y="32430"/>
                    </a:lnTo>
                    <a:lnTo>
                      <a:pt x="4372" y="30231"/>
                    </a:lnTo>
                    <a:lnTo>
                      <a:pt x="3691" y="28032"/>
                    </a:lnTo>
                    <a:lnTo>
                      <a:pt x="5462" y="27071"/>
                    </a:lnTo>
                    <a:lnTo>
                      <a:pt x="26712" y="14291"/>
                    </a:lnTo>
                    <a:lnTo>
                      <a:pt x="43603" y="29407"/>
                    </a:lnTo>
                    <a:lnTo>
                      <a:pt x="43058" y="30781"/>
                    </a:lnTo>
                    <a:cubicBezTo>
                      <a:pt x="43058" y="30781"/>
                      <a:pt x="40334" y="32155"/>
                      <a:pt x="40334" y="33529"/>
                    </a:cubicBezTo>
                    <a:cubicBezTo>
                      <a:pt x="40334" y="34903"/>
                      <a:pt x="42241" y="36552"/>
                      <a:pt x="42241" y="36552"/>
                    </a:cubicBezTo>
                    <a:lnTo>
                      <a:pt x="44693" y="36552"/>
                    </a:lnTo>
                    <a:lnTo>
                      <a:pt x="46191" y="35040"/>
                    </a:lnTo>
                    <a:lnTo>
                      <a:pt x="45783" y="33529"/>
                    </a:lnTo>
                    <a:lnTo>
                      <a:pt x="45783" y="31605"/>
                    </a:lnTo>
                    <a:lnTo>
                      <a:pt x="46191" y="29407"/>
                    </a:lnTo>
                    <a:cubicBezTo>
                      <a:pt x="46191" y="29407"/>
                      <a:pt x="47677" y="26796"/>
                      <a:pt x="46191" y="25284"/>
                    </a:cubicBezTo>
                    <a:cubicBezTo>
                      <a:pt x="44693" y="23773"/>
                      <a:pt x="30526" y="12367"/>
                      <a:pt x="31071" y="12367"/>
                    </a:cubicBezTo>
                    <a:cubicBezTo>
                      <a:pt x="31616" y="12367"/>
                      <a:pt x="43058" y="7146"/>
                      <a:pt x="43058" y="7146"/>
                    </a:cubicBezTo>
                    <a:lnTo>
                      <a:pt x="43603" y="9344"/>
                    </a:lnTo>
                    <a:cubicBezTo>
                      <a:pt x="43603" y="9344"/>
                      <a:pt x="44761" y="10787"/>
                      <a:pt x="46191" y="9344"/>
                    </a:cubicBezTo>
                    <a:cubicBezTo>
                      <a:pt x="47622" y="7901"/>
                      <a:pt x="46872" y="7146"/>
                      <a:pt x="46872" y="7146"/>
                    </a:cubicBezTo>
                    <a:lnTo>
                      <a:pt x="47677" y="7146"/>
                    </a:lnTo>
                    <a:lnTo>
                      <a:pt x="47677" y="4397"/>
                    </a:lnTo>
                    <a:lnTo>
                      <a:pt x="46872" y="2473"/>
                    </a:lnTo>
                    <a:lnTo>
                      <a:pt x="44148" y="2473"/>
                    </a:lnTo>
                    <a:lnTo>
                      <a:pt x="29777" y="8726"/>
                    </a:lnTo>
                    <a:lnTo>
                      <a:pt x="29777" y="-69"/>
                    </a:lnTo>
                    <a:lnTo>
                      <a:pt x="26031" y="962"/>
                    </a:lnTo>
                    <a:lnTo>
                      <a:pt x="25690" y="8726"/>
                    </a:lnTo>
                    <a:lnTo>
                      <a:pt x="15269" y="-69"/>
                    </a:lnTo>
                    <a:lnTo>
                      <a:pt x="13635" y="3573"/>
                    </a:lnTo>
                    <a:cubicBezTo>
                      <a:pt x="13635" y="3573"/>
                      <a:pt x="13499" y="3710"/>
                      <a:pt x="12818" y="4397"/>
                    </a:cubicBezTo>
                    <a:cubicBezTo>
                      <a:pt x="12136" y="5084"/>
                      <a:pt x="11455" y="6596"/>
                      <a:pt x="10910" y="6321"/>
                    </a:cubicBezTo>
                    <a:cubicBezTo>
                      <a:pt x="10366" y="6046"/>
                      <a:pt x="10093" y="7146"/>
                      <a:pt x="10366" y="6871"/>
                    </a:cubicBezTo>
                    <a:lnTo>
                      <a:pt x="12273" y="9344"/>
                    </a:lnTo>
                    <a:lnTo>
                      <a:pt x="13635" y="8726"/>
                    </a:lnTo>
                    <a:lnTo>
                      <a:pt x="14180" y="7146"/>
                    </a:lnTo>
                    <a:lnTo>
                      <a:pt x="16495" y="5084"/>
                    </a:lnTo>
                    <a:lnTo>
                      <a:pt x="22898" y="11543"/>
                    </a:lnTo>
                    <a:close/>
                  </a:path>
                </a:pathLst>
              </a:custGeom>
              <a:solidFill>
                <a:srgbClr val="384A7C"/>
              </a:solidFill>
              <a:ln w="7600" cap="flat">
                <a:solidFill>
                  <a:srgbClr val="3B608D"/>
                </a:solidFill>
                <a:miter lim="800000"/>
              </a:ln>
            </p:spPr>
          </p:sp>
          <p:sp>
            <p:nvSpPr>
              <p:cNvPr id="3856" name="Freeform 3855"/>
              <p:cNvSpPr/>
              <p:nvPr/>
            </p:nvSpPr>
            <p:spPr>
              <a:xfrm>
                <a:off x="5802472" y="5710611"/>
                <a:ext cx="16261" cy="7283"/>
              </a:xfrm>
              <a:custGeom>
                <a:avLst/>
                <a:gdLst/>
                <a:ahLst/>
                <a:cxnLst/>
                <a:rect l="0" t="0" r="0" b="0"/>
                <a:pathLst>
                  <a:path w="16261" h="7283">
                    <a:moveTo>
                      <a:pt x="0" y="2336"/>
                    </a:moveTo>
                    <a:lnTo>
                      <a:pt x="4780" y="2336"/>
                    </a:lnTo>
                    <a:lnTo>
                      <a:pt x="7505" y="550"/>
                    </a:lnTo>
                    <a:lnTo>
                      <a:pt x="9957" y="0"/>
                    </a:lnTo>
                    <a:cubicBezTo>
                      <a:pt x="9957" y="0"/>
                      <a:pt x="11864" y="1924"/>
                      <a:pt x="11183" y="1237"/>
                    </a:cubicBezTo>
                    <a:cubicBezTo>
                      <a:pt x="10502" y="550"/>
                      <a:pt x="14588" y="1237"/>
                      <a:pt x="14588" y="1237"/>
                    </a:cubicBezTo>
                    <a:lnTo>
                      <a:pt x="16223" y="4122"/>
                    </a:lnTo>
                    <a:cubicBezTo>
                      <a:pt x="16223" y="4122"/>
                      <a:pt x="16495" y="5497"/>
                      <a:pt x="15542" y="5634"/>
                    </a:cubicBezTo>
                    <a:cubicBezTo>
                      <a:pt x="14588" y="5771"/>
                      <a:pt x="14588" y="5771"/>
                      <a:pt x="14588" y="5771"/>
                    </a:cubicBezTo>
                    <a:lnTo>
                      <a:pt x="14043" y="4122"/>
                    </a:lnTo>
                    <a:lnTo>
                      <a:pt x="13499" y="3573"/>
                    </a:lnTo>
                    <a:lnTo>
                      <a:pt x="9957" y="3023"/>
                    </a:lnTo>
                    <a:cubicBezTo>
                      <a:pt x="9957" y="3023"/>
                      <a:pt x="11183" y="4809"/>
                      <a:pt x="11183" y="3573"/>
                    </a:cubicBezTo>
                    <a:cubicBezTo>
                      <a:pt x="11183" y="2336"/>
                      <a:pt x="12681" y="5771"/>
                      <a:pt x="12681" y="5771"/>
                    </a:cubicBezTo>
                    <a:lnTo>
                      <a:pt x="11183" y="7008"/>
                    </a:lnTo>
                    <a:lnTo>
                      <a:pt x="8582" y="7283"/>
                    </a:lnTo>
                    <a:lnTo>
                      <a:pt x="6279" y="7008"/>
                    </a:lnTo>
                    <a:lnTo>
                      <a:pt x="4780" y="7146"/>
                    </a:lnTo>
                    <a:lnTo>
                      <a:pt x="1375" y="6733"/>
                    </a:lnTo>
                    <a:lnTo>
                      <a:pt x="0" y="2336"/>
                    </a:lnTo>
                    <a:close/>
                  </a:path>
                </a:pathLst>
              </a:custGeom>
              <a:solidFill>
                <a:srgbClr val="BFB9A9"/>
              </a:solidFill>
              <a:ln w="7600" cap="flat">
                <a:noFill/>
                <a:miter lim="800000"/>
              </a:ln>
            </p:spPr>
          </p:sp>
          <p:sp>
            <p:nvSpPr>
              <p:cNvPr id="3857" name="Freeform 3856"/>
              <p:cNvSpPr/>
              <p:nvPr/>
            </p:nvSpPr>
            <p:spPr>
              <a:xfrm>
                <a:off x="5821815" y="5718169"/>
                <a:ext cx="15802" cy="11543"/>
              </a:xfrm>
              <a:custGeom>
                <a:avLst/>
                <a:gdLst/>
                <a:ahLst/>
                <a:cxnLst/>
                <a:rect l="0" t="0" r="0" b="0"/>
                <a:pathLst>
                  <a:path w="15802" h="11543">
                    <a:moveTo>
                      <a:pt x="0" y="7146"/>
                    </a:moveTo>
                    <a:lnTo>
                      <a:pt x="2452" y="5909"/>
                    </a:lnTo>
                    <a:cubicBezTo>
                      <a:pt x="2452" y="5909"/>
                      <a:pt x="3814" y="5758"/>
                      <a:pt x="3814" y="4535"/>
                    </a:cubicBezTo>
                    <a:cubicBezTo>
                      <a:pt x="3814" y="3311"/>
                      <a:pt x="3814" y="1374"/>
                      <a:pt x="3814" y="1374"/>
                    </a:cubicBezTo>
                    <a:lnTo>
                      <a:pt x="7090" y="0"/>
                    </a:lnTo>
                    <a:lnTo>
                      <a:pt x="8105" y="1031"/>
                    </a:lnTo>
                    <a:lnTo>
                      <a:pt x="9535" y="0"/>
                    </a:lnTo>
                    <a:lnTo>
                      <a:pt x="15529" y="0"/>
                    </a:lnTo>
                    <a:lnTo>
                      <a:pt x="15802" y="1649"/>
                    </a:lnTo>
                    <a:cubicBezTo>
                      <a:pt x="15802" y="1649"/>
                      <a:pt x="12532" y="1924"/>
                      <a:pt x="12532" y="2199"/>
                    </a:cubicBezTo>
                    <a:cubicBezTo>
                      <a:pt x="12532" y="2473"/>
                      <a:pt x="11987" y="8520"/>
                      <a:pt x="11987" y="8520"/>
                    </a:cubicBezTo>
                    <a:lnTo>
                      <a:pt x="8105" y="10856"/>
                    </a:lnTo>
                    <a:lnTo>
                      <a:pt x="7090" y="10587"/>
                    </a:lnTo>
                    <a:lnTo>
                      <a:pt x="4768" y="11543"/>
                    </a:lnTo>
                    <a:lnTo>
                      <a:pt x="0" y="7146"/>
                    </a:lnTo>
                    <a:close/>
                  </a:path>
                </a:pathLst>
              </a:custGeom>
              <a:solidFill>
                <a:srgbClr val="BFB9A9"/>
              </a:solidFill>
              <a:ln w="7600" cap="flat">
                <a:noFill/>
                <a:miter lim="800000"/>
              </a:ln>
            </p:spPr>
          </p:sp>
        </p:grpSp>
        <p:grpSp>
          <p:nvGrpSpPr>
            <p:cNvPr id="3858" name="Group 3857"/>
            <p:cNvGrpSpPr/>
            <p:nvPr/>
          </p:nvGrpSpPr>
          <p:grpSpPr>
            <a:xfrm>
              <a:off x="5874166" y="5682245"/>
              <a:ext cx="50702" cy="38261"/>
              <a:chOff x="5874166" y="5682245"/>
              <a:chExt cx="50702" cy="38261"/>
            </a:xfrm>
          </p:grpSpPr>
          <p:grpSp>
            <p:nvGrpSpPr>
              <p:cNvPr id="3859" name="Group 3858"/>
              <p:cNvGrpSpPr/>
              <p:nvPr/>
            </p:nvGrpSpPr>
            <p:grpSpPr>
              <a:xfrm>
                <a:off x="5874166" y="5682245"/>
                <a:ext cx="18153" cy="37900"/>
                <a:chOff x="5874166" y="5682245"/>
                <a:chExt cx="18153" cy="37900"/>
              </a:xfrm>
            </p:grpSpPr>
            <p:sp>
              <p:nvSpPr>
                <p:cNvPr id="3860" name="Freeform 3859"/>
                <p:cNvSpPr/>
                <p:nvPr/>
              </p:nvSpPr>
              <p:spPr>
                <a:xfrm>
                  <a:off x="5874035" y="5686425"/>
                  <a:ext cx="14219" cy="335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19" h="33582">
                      <a:moveTo>
                        <a:pt x="0" y="0"/>
                      </a:moveTo>
                      <a:lnTo>
                        <a:pt x="0" y="33582"/>
                      </a:lnTo>
                      <a:lnTo>
                        <a:pt x="14219" y="33582"/>
                      </a:lnTo>
                      <a:lnTo>
                        <a:pt x="142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7A85B3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61" name="Freeform 3860"/>
                <p:cNvSpPr/>
                <p:nvPr/>
              </p:nvSpPr>
              <p:spPr>
                <a:xfrm>
                  <a:off x="5874036" y="5682425"/>
                  <a:ext cx="18300" cy="40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300" h="4001">
                      <a:moveTo>
                        <a:pt x="0" y="4001"/>
                      </a:moveTo>
                      <a:lnTo>
                        <a:pt x="14219" y="4001"/>
                      </a:lnTo>
                      <a:lnTo>
                        <a:pt x="18300" y="0"/>
                      </a:lnTo>
                      <a:lnTo>
                        <a:pt x="3956" y="0"/>
                      </a:lnTo>
                      <a:lnTo>
                        <a:pt x="0" y="400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7A85B3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62" name="Freeform 3861"/>
                <p:cNvSpPr/>
                <p:nvPr/>
              </p:nvSpPr>
              <p:spPr>
                <a:xfrm>
                  <a:off x="5888254" y="5682425"/>
                  <a:ext cx="4081" cy="375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1" h="37584">
                      <a:moveTo>
                        <a:pt x="0" y="4001"/>
                      </a:moveTo>
                      <a:lnTo>
                        <a:pt x="0" y="37584"/>
                      </a:lnTo>
                      <a:lnTo>
                        <a:pt x="4081" y="33154"/>
                      </a:lnTo>
                      <a:lnTo>
                        <a:pt x="4081" y="0"/>
                      </a:lnTo>
                      <a:lnTo>
                        <a:pt x="0" y="4001"/>
                      </a:lnTo>
                      <a:close/>
                    </a:path>
                  </a:pathLst>
                </a:custGeom>
                <a:solidFill>
                  <a:srgbClr val="1F49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63" name="Freeform 3862"/>
                <p:cNvSpPr/>
                <p:nvPr/>
              </p:nvSpPr>
              <p:spPr>
                <a:xfrm>
                  <a:off x="5881142" y="5682503"/>
                  <a:ext cx="4081" cy="372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1" h="37298" fill="none">
                      <a:moveTo>
                        <a:pt x="6" y="37298"/>
                      </a:moveTo>
                      <a:lnTo>
                        <a:pt x="6" y="3858"/>
                      </a:lnTo>
                      <a:lnTo>
                        <a:pt x="4088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64" name="Freeform 3863"/>
                <p:cNvSpPr/>
                <p:nvPr/>
              </p:nvSpPr>
              <p:spPr>
                <a:xfrm>
                  <a:off x="5874296" y="5688648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65" name="Freeform 3864"/>
                <p:cNvSpPr/>
                <p:nvPr/>
              </p:nvSpPr>
              <p:spPr>
                <a:xfrm>
                  <a:off x="5874296" y="5693483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66" name="Freeform 3865"/>
                <p:cNvSpPr/>
                <p:nvPr/>
              </p:nvSpPr>
              <p:spPr>
                <a:xfrm>
                  <a:off x="5874296" y="5695182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67" name="Freeform 3866"/>
                <p:cNvSpPr/>
                <p:nvPr/>
              </p:nvSpPr>
              <p:spPr>
                <a:xfrm>
                  <a:off x="5874296" y="5696804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68" name="Freeform 3867"/>
                <p:cNvSpPr/>
                <p:nvPr/>
              </p:nvSpPr>
              <p:spPr>
                <a:xfrm>
                  <a:off x="5874296" y="5698504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69" name="Freeform 3868"/>
                <p:cNvSpPr/>
                <p:nvPr/>
              </p:nvSpPr>
              <p:spPr>
                <a:xfrm>
                  <a:off x="5874296" y="5700166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0" name="Freeform 3869"/>
                <p:cNvSpPr/>
                <p:nvPr/>
              </p:nvSpPr>
              <p:spPr>
                <a:xfrm>
                  <a:off x="5874296" y="5701684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1" name="Freeform 3870"/>
                <p:cNvSpPr/>
                <p:nvPr/>
              </p:nvSpPr>
              <p:spPr>
                <a:xfrm>
                  <a:off x="5874296" y="5703345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2" name="Freeform 3871"/>
                <p:cNvSpPr/>
                <p:nvPr/>
              </p:nvSpPr>
              <p:spPr>
                <a:xfrm>
                  <a:off x="5874296" y="5705007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3" name="Freeform 3872"/>
                <p:cNvSpPr/>
                <p:nvPr/>
              </p:nvSpPr>
              <p:spPr>
                <a:xfrm>
                  <a:off x="5874296" y="5706612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4" name="Freeform 3873"/>
                <p:cNvSpPr/>
                <p:nvPr/>
              </p:nvSpPr>
              <p:spPr>
                <a:xfrm>
                  <a:off x="5874296" y="5711612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5" name="Freeform 3874"/>
                <p:cNvSpPr/>
                <p:nvPr/>
              </p:nvSpPr>
              <p:spPr>
                <a:xfrm>
                  <a:off x="5874296" y="5708281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6" name="Freeform 3875"/>
                <p:cNvSpPr/>
                <p:nvPr/>
              </p:nvSpPr>
              <p:spPr>
                <a:xfrm>
                  <a:off x="5874296" y="5709977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7" name="Freeform 3876"/>
                <p:cNvSpPr/>
                <p:nvPr/>
              </p:nvSpPr>
              <p:spPr>
                <a:xfrm>
                  <a:off x="5874296" y="5713229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8" name="Freeform 3877"/>
                <p:cNvSpPr/>
                <p:nvPr/>
              </p:nvSpPr>
              <p:spPr>
                <a:xfrm>
                  <a:off x="5874296" y="5714794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79" name="Freeform 3878"/>
                <p:cNvSpPr/>
                <p:nvPr/>
              </p:nvSpPr>
              <p:spPr>
                <a:xfrm>
                  <a:off x="5874296" y="5716401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80" name="Freeform 3879"/>
                <p:cNvSpPr/>
                <p:nvPr/>
              </p:nvSpPr>
              <p:spPr>
                <a:xfrm>
                  <a:off x="5874296" y="5690261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81" name="Freeform 3880"/>
                <p:cNvSpPr/>
                <p:nvPr/>
              </p:nvSpPr>
              <p:spPr>
                <a:xfrm>
                  <a:off x="5874296" y="5691929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82" name="Freeform 3881"/>
                <p:cNvSpPr/>
                <p:nvPr/>
              </p:nvSpPr>
              <p:spPr>
                <a:xfrm>
                  <a:off x="5874296" y="5718022"/>
                  <a:ext cx="6583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83" fill="none">
                      <a:moveTo>
                        <a:pt x="0" y="0"/>
                      </a:moveTo>
                      <a:lnTo>
                        <a:pt x="6583" y="0"/>
                      </a:lnTo>
                    </a:path>
                  </a:pathLst>
                </a:custGeom>
                <a:gradFill>
                  <a:gsLst>
                    <a:gs pos="0">
                      <a:srgbClr val="DCE6F2"/>
                    </a:gs>
                    <a:gs pos="50000">
                      <a:srgbClr val="B9CDE5"/>
                    </a:gs>
                    <a:gs pos="100000">
                      <a:srgbClr val="95B3D7"/>
                    </a:gs>
                  </a:gsLst>
                  <a:lin ang="5400000" scaled="0"/>
                </a:gradFill>
                <a:ln w="7600" cap="flat">
                  <a:solidFill>
                    <a:srgbClr val="366092"/>
                  </a:solidFill>
                  <a:bevel/>
                </a:ln>
              </p:spPr>
            </p:sp>
            <p:sp>
              <p:nvSpPr>
                <p:cNvPr id="3883" name="Freeform 3882"/>
                <p:cNvSpPr/>
                <p:nvPr/>
              </p:nvSpPr>
              <p:spPr>
                <a:xfrm>
                  <a:off x="5885092" y="5688791"/>
                  <a:ext cx="0" cy="8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8003" fill="none">
                      <a:moveTo>
                        <a:pt x="357" y="0"/>
                      </a:moveTo>
                      <a:lnTo>
                        <a:pt x="357" y="8003"/>
                      </a:lnTo>
                    </a:path>
                  </a:pathLst>
                </a:custGeom>
                <a:gradFill>
                  <a:gsLst>
                    <a:gs pos="0">
                      <a:srgbClr val="EDF0F7"/>
                    </a:gs>
                    <a:gs pos="100000">
                      <a:srgbClr val="A6BED0"/>
                    </a:gs>
                  </a:gsLst>
                  <a:lin ang="5400000" scaled="0"/>
                </a:gradFill>
                <a:ln w="15200" cap="flat">
                  <a:solidFill>
                    <a:srgbClr val="3C5C74"/>
                  </a:solidFill>
                  <a:miter lim="800000"/>
                </a:ln>
              </p:spPr>
            </p:sp>
          </p:grpSp>
          <p:grpSp>
            <p:nvGrpSpPr>
              <p:cNvPr id="3884" name="Group 3883"/>
              <p:cNvGrpSpPr/>
              <p:nvPr/>
            </p:nvGrpSpPr>
            <p:grpSpPr>
              <a:xfrm>
                <a:off x="5888207" y="5684049"/>
                <a:ext cx="36618" cy="36456"/>
                <a:chOff x="5888207" y="5684049"/>
                <a:chExt cx="36618" cy="36456"/>
              </a:xfrm>
            </p:grpSpPr>
            <p:sp>
              <p:nvSpPr>
                <p:cNvPr id="3885" name="Freeform 3884"/>
                <p:cNvSpPr/>
                <p:nvPr/>
              </p:nvSpPr>
              <p:spPr>
                <a:xfrm>
                  <a:off x="5888243" y="5714185"/>
                  <a:ext cx="29855" cy="5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55" h="5303">
                      <a:moveTo>
                        <a:pt x="3601" y="0"/>
                      </a:moveTo>
                      <a:lnTo>
                        <a:pt x="0" y="5290"/>
                      </a:lnTo>
                      <a:lnTo>
                        <a:pt x="25944" y="5303"/>
                      </a:lnTo>
                      <a:lnTo>
                        <a:pt x="29855" y="-38"/>
                      </a:lnTo>
                      <a:lnTo>
                        <a:pt x="360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76398"/>
                    </a:gs>
                    <a:gs pos="100000">
                      <a:srgbClr val="929BC1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86" name="Freeform 3885"/>
                <p:cNvSpPr/>
                <p:nvPr/>
              </p:nvSpPr>
              <p:spPr>
                <a:xfrm>
                  <a:off x="5917707" y="5709152"/>
                  <a:ext cx="5921" cy="7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21" h="7609">
                      <a:moveTo>
                        <a:pt x="1991" y="1283"/>
                      </a:moveTo>
                      <a:cubicBezTo>
                        <a:pt x="1991" y="1283"/>
                        <a:pt x="7041" y="1813"/>
                        <a:pt x="4516" y="5828"/>
                      </a:cubicBezTo>
                      <a:cubicBezTo>
                        <a:pt x="1991" y="9843"/>
                        <a:pt x="5210" y="5828"/>
                        <a:pt x="5210" y="5828"/>
                      </a:cubicBezTo>
                      <a:cubicBezTo>
                        <a:pt x="5210" y="5828"/>
                        <a:pt x="7987" y="2495"/>
                        <a:pt x="2528" y="639"/>
                      </a:cubicBezTo>
                      <a:cubicBezTo>
                        <a:pt x="-2932" y="-1217"/>
                        <a:pt x="2149" y="1473"/>
                        <a:pt x="1991" y="1283"/>
                      </a:cubicBez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87" name="Freeform 3886"/>
                <p:cNvSpPr/>
                <p:nvPr/>
              </p:nvSpPr>
              <p:spPr>
                <a:xfrm>
                  <a:off x="5892807" y="5706001"/>
                  <a:ext cx="27262" cy="36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262" h="3685">
                      <a:moveTo>
                        <a:pt x="0" y="3700"/>
                      </a:moveTo>
                      <a:lnTo>
                        <a:pt x="24176" y="3668"/>
                      </a:lnTo>
                      <a:lnTo>
                        <a:pt x="27262" y="8"/>
                      </a:lnTo>
                      <a:lnTo>
                        <a:pt x="3348" y="41"/>
                      </a:lnTo>
                      <a:lnTo>
                        <a:pt x="0" y="3700"/>
                      </a:ln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88" name="Freeform 3887"/>
                <p:cNvSpPr/>
                <p:nvPr/>
              </p:nvSpPr>
              <p:spPr>
                <a:xfrm>
                  <a:off x="5892744" y="5687103"/>
                  <a:ext cx="24304" cy="209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04" h="20908">
                      <a:moveTo>
                        <a:pt x="0" y="0"/>
                      </a:moveTo>
                      <a:lnTo>
                        <a:pt x="0" y="20908"/>
                      </a:lnTo>
                      <a:lnTo>
                        <a:pt x="24304" y="20908"/>
                      </a:lnTo>
                      <a:lnTo>
                        <a:pt x="2430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69A0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89" name="Freeform 3888"/>
                <p:cNvSpPr/>
                <p:nvPr/>
              </p:nvSpPr>
              <p:spPr>
                <a:xfrm>
                  <a:off x="5892743" y="5684224"/>
                  <a:ext cx="26699" cy="2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99" h="2879">
                      <a:moveTo>
                        <a:pt x="0" y="2879"/>
                      </a:moveTo>
                      <a:lnTo>
                        <a:pt x="2591" y="0"/>
                      </a:lnTo>
                      <a:lnTo>
                        <a:pt x="26699" y="0"/>
                      </a:lnTo>
                      <a:lnTo>
                        <a:pt x="24304" y="2879"/>
                      </a:lnTo>
                      <a:lnTo>
                        <a:pt x="0" y="287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8296C8"/>
                    </a:gs>
                  </a:gsLst>
                  <a:lin ang="27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90" name="Freeform 3889"/>
                <p:cNvSpPr/>
                <p:nvPr/>
              </p:nvSpPr>
              <p:spPr>
                <a:xfrm>
                  <a:off x="5916994" y="5684231"/>
                  <a:ext cx="2456" cy="237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56" h="23776">
                      <a:moveTo>
                        <a:pt x="2449" y="0"/>
                      </a:moveTo>
                      <a:lnTo>
                        <a:pt x="2408" y="20734"/>
                      </a:lnTo>
                      <a:lnTo>
                        <a:pt x="19" y="23776"/>
                      </a:lnTo>
                      <a:lnTo>
                        <a:pt x="-3" y="2871"/>
                      </a:lnTo>
                      <a:lnTo>
                        <a:pt x="2449" y="0"/>
                      </a:lnTo>
                      <a:close/>
                    </a:path>
                  </a:pathLst>
                </a:custGeom>
                <a:solidFill>
                  <a:srgbClr val="1F49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91" name="Freeform 3890"/>
                <p:cNvSpPr/>
                <p:nvPr/>
              </p:nvSpPr>
              <p:spPr>
                <a:xfrm>
                  <a:off x="5914078" y="5714185"/>
                  <a:ext cx="3992" cy="63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92" h="6344">
                      <a:moveTo>
                        <a:pt x="16" y="6344"/>
                      </a:moveTo>
                      <a:lnTo>
                        <a:pt x="3945" y="1876"/>
                      </a:lnTo>
                      <a:lnTo>
                        <a:pt x="3992" y="0"/>
                      </a:lnTo>
                      <a:lnTo>
                        <a:pt x="0" y="5222"/>
                      </a:lnTo>
                      <a:lnTo>
                        <a:pt x="16" y="6344"/>
                      </a:lnTo>
                      <a:close/>
                    </a:path>
                  </a:pathLst>
                </a:custGeom>
                <a:solidFill>
                  <a:srgbClr val="454E78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92" name="Freeform 3891"/>
                <p:cNvSpPr/>
                <p:nvPr/>
              </p:nvSpPr>
              <p:spPr>
                <a:xfrm>
                  <a:off x="5919569" y="5715132"/>
                  <a:ext cx="5239" cy="3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39" h="3106">
                      <a:moveTo>
                        <a:pt x="1897" y="0"/>
                      </a:moveTo>
                      <a:lnTo>
                        <a:pt x="0" y="3106"/>
                      </a:lnTo>
                      <a:lnTo>
                        <a:pt x="3348" y="3106"/>
                      </a:lnTo>
                      <a:lnTo>
                        <a:pt x="5239" y="0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576398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93" name="Freeform 3892"/>
                <p:cNvSpPr/>
                <p:nvPr/>
              </p:nvSpPr>
              <p:spPr>
                <a:xfrm>
                  <a:off x="5919604" y="5718198"/>
                  <a:ext cx="3339" cy="1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39" h="1147">
                      <a:moveTo>
                        <a:pt x="0" y="0"/>
                      </a:moveTo>
                      <a:lnTo>
                        <a:pt x="0" y="1136"/>
                      </a:lnTo>
                      <a:cubicBezTo>
                        <a:pt x="0" y="1136"/>
                        <a:pt x="3277" y="1136"/>
                        <a:pt x="3277" y="1136"/>
                      </a:cubicBezTo>
                      <a:cubicBezTo>
                        <a:pt x="3347" y="1136"/>
                        <a:pt x="3345" y="0"/>
                        <a:pt x="334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94" name="Freeform 3893"/>
                <p:cNvSpPr/>
                <p:nvPr/>
              </p:nvSpPr>
              <p:spPr>
                <a:xfrm>
                  <a:off x="5922894" y="5715091"/>
                  <a:ext cx="1912" cy="42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2" h="4259">
                      <a:moveTo>
                        <a:pt x="1912" y="0"/>
                      </a:moveTo>
                      <a:lnTo>
                        <a:pt x="1912" y="2045"/>
                      </a:lnTo>
                      <a:lnTo>
                        <a:pt x="-13" y="4242"/>
                      </a:lnTo>
                      <a:lnTo>
                        <a:pt x="23" y="3106"/>
                      </a:lnTo>
                      <a:lnTo>
                        <a:pt x="1912" y="0"/>
                      </a:lnTo>
                      <a:close/>
                    </a:path>
                  </a:pathLst>
                </a:custGeom>
                <a:solidFill>
                  <a:srgbClr val="48527D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95" name="Freeform 3894"/>
                <p:cNvSpPr/>
                <p:nvPr/>
              </p:nvSpPr>
              <p:spPr>
                <a:xfrm>
                  <a:off x="5894290" y="5689338"/>
                  <a:ext cx="20766" cy="164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66" h="16439">
                      <a:moveTo>
                        <a:pt x="0" y="0"/>
                      </a:moveTo>
                      <a:lnTo>
                        <a:pt x="20766" y="0"/>
                      </a:lnTo>
                      <a:lnTo>
                        <a:pt x="20766" y="16439"/>
                      </a:lnTo>
                      <a:lnTo>
                        <a:pt x="0" y="16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3C5C74"/>
                  </a:solidFill>
                  <a:miter lim="800000"/>
                </a:ln>
              </p:spPr>
            </p:sp>
            <p:sp>
              <p:nvSpPr>
                <p:cNvPr id="3896" name="Freeform 3895"/>
                <p:cNvSpPr/>
                <p:nvPr/>
              </p:nvSpPr>
              <p:spPr>
                <a:xfrm>
                  <a:off x="5888325" y="5719013"/>
                  <a:ext cx="25818" cy="12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18" h="1214">
                      <a:moveTo>
                        <a:pt x="0" y="0"/>
                      </a:moveTo>
                      <a:lnTo>
                        <a:pt x="25818" y="-15"/>
                      </a:lnTo>
                      <a:lnTo>
                        <a:pt x="25818" y="1212"/>
                      </a:lnTo>
                      <a:lnTo>
                        <a:pt x="0" y="1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4E78"/>
                </a:solidFill>
                <a:ln w="7600" cap="flat">
                  <a:noFill/>
                  <a:miter lim="800000"/>
                </a:ln>
              </p:spPr>
            </p:sp>
            <p:sp>
              <p:nvSpPr>
                <p:cNvPr id="3897" name="Freeform 3896"/>
                <p:cNvSpPr/>
                <p:nvPr/>
              </p:nvSpPr>
              <p:spPr>
                <a:xfrm>
                  <a:off x="5916918" y="5706010"/>
                  <a:ext cx="3103" cy="84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03" h="8498">
                      <a:moveTo>
                        <a:pt x="0" y="3573"/>
                      </a:moveTo>
                      <a:lnTo>
                        <a:pt x="3103" y="0"/>
                      </a:lnTo>
                      <a:lnTo>
                        <a:pt x="3093" y="4868"/>
                      </a:lnTo>
                      <a:lnTo>
                        <a:pt x="0" y="8508"/>
                      </a:lnTo>
                      <a:lnTo>
                        <a:pt x="0" y="357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8527D"/>
                    </a:gs>
                    <a:gs pos="100000">
                      <a:srgbClr val="6774A8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3898" name="Freeform 3897"/>
                <p:cNvSpPr/>
                <p:nvPr/>
              </p:nvSpPr>
              <p:spPr>
                <a:xfrm>
                  <a:off x="5892805" y="5709587"/>
                  <a:ext cx="24136" cy="48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6" h="4843">
                      <a:moveTo>
                        <a:pt x="0" y="63"/>
                      </a:moveTo>
                      <a:lnTo>
                        <a:pt x="24136" y="0"/>
                      </a:lnTo>
                      <a:lnTo>
                        <a:pt x="24136" y="4796"/>
                      </a:lnTo>
                      <a:lnTo>
                        <a:pt x="0" y="484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C69A0"/>
                    </a:gs>
                    <a:gs pos="100000">
                      <a:srgbClr val="7A85B3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</p:grpSp>
        </p:grpSp>
        <p:grpSp>
          <p:nvGrpSpPr>
            <p:cNvPr id="3899" name="Group 3898"/>
            <p:cNvGrpSpPr/>
            <p:nvPr/>
          </p:nvGrpSpPr>
          <p:grpSpPr>
            <a:xfrm>
              <a:off x="5880288" y="5731772"/>
              <a:ext cx="45439" cy="29592"/>
              <a:chOff x="5880288" y="5731772"/>
              <a:chExt cx="45439" cy="29592"/>
            </a:xfrm>
          </p:grpSpPr>
          <p:sp>
            <p:nvSpPr>
              <p:cNvPr id="3900" name="Freeform 3899"/>
              <p:cNvSpPr/>
              <p:nvPr/>
            </p:nvSpPr>
            <p:spPr>
              <a:xfrm>
                <a:off x="5880288" y="5737790"/>
                <a:ext cx="29579" cy="23574"/>
              </a:xfrm>
              <a:custGeom>
                <a:avLst/>
                <a:gdLst/>
                <a:ahLst/>
                <a:cxnLst/>
                <a:rect l="0" t="0" r="0" b="0"/>
                <a:pathLst>
                  <a:path w="29579" h="23574">
                    <a:moveTo>
                      <a:pt x="0" y="0"/>
                    </a:moveTo>
                    <a:lnTo>
                      <a:pt x="0" y="23574"/>
                    </a:lnTo>
                    <a:lnTo>
                      <a:pt x="29579" y="23574"/>
                    </a:lnTo>
                    <a:lnTo>
                      <a:pt x="2957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7A85B3"/>
                  </a:gs>
                </a:gsLst>
                <a:lin ang="54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3901" name="Freeform 3900"/>
              <p:cNvSpPr/>
              <p:nvPr/>
            </p:nvSpPr>
            <p:spPr>
              <a:xfrm>
                <a:off x="5880224" y="5731772"/>
                <a:ext cx="35747" cy="6019"/>
              </a:xfrm>
              <a:custGeom>
                <a:avLst/>
                <a:gdLst/>
                <a:ahLst/>
                <a:cxnLst/>
                <a:rect l="0" t="0" r="0" b="0"/>
                <a:pathLst>
                  <a:path w="35747" h="6019">
                    <a:moveTo>
                      <a:pt x="0" y="6019"/>
                    </a:moveTo>
                    <a:lnTo>
                      <a:pt x="6113" y="0"/>
                    </a:lnTo>
                    <a:lnTo>
                      <a:pt x="35747" y="0"/>
                    </a:lnTo>
                    <a:lnTo>
                      <a:pt x="29634" y="6019"/>
                    </a:lnTo>
                    <a:lnTo>
                      <a:pt x="0" y="6019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7A85B3"/>
                  </a:gs>
                </a:gsLst>
                <a:lin ang="54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3902" name="Freeform 3901"/>
              <p:cNvSpPr/>
              <p:nvPr/>
            </p:nvSpPr>
            <p:spPr>
              <a:xfrm>
                <a:off x="5909867" y="5731950"/>
                <a:ext cx="6042" cy="29467"/>
              </a:xfrm>
              <a:custGeom>
                <a:avLst/>
                <a:gdLst/>
                <a:ahLst/>
                <a:cxnLst/>
                <a:rect l="0" t="0" r="0" b="0"/>
                <a:pathLst>
                  <a:path w="6042" h="29467">
                    <a:moveTo>
                      <a:pt x="0" y="5742"/>
                    </a:moveTo>
                    <a:lnTo>
                      <a:pt x="0" y="29467"/>
                    </a:lnTo>
                    <a:lnTo>
                      <a:pt x="6042" y="23473"/>
                    </a:lnTo>
                    <a:lnTo>
                      <a:pt x="6042" y="0"/>
                    </a:lnTo>
                    <a:lnTo>
                      <a:pt x="0" y="5742"/>
                    </a:lnTo>
                    <a:close/>
                  </a:path>
                </a:pathLst>
              </a:custGeom>
              <a:solidFill>
                <a:srgbClr val="1F497D"/>
              </a:solidFill>
              <a:ln w="7600" cap="flat">
                <a:noFill/>
                <a:miter lim="800000"/>
              </a:ln>
            </p:spPr>
          </p:sp>
          <p:sp>
            <p:nvSpPr>
              <p:cNvPr id="3903" name="Freeform 3902"/>
              <p:cNvSpPr/>
              <p:nvPr/>
            </p:nvSpPr>
            <p:spPr>
              <a:xfrm>
                <a:off x="5910271" y="5737525"/>
                <a:ext cx="15356" cy="12790"/>
              </a:xfrm>
              <a:custGeom>
                <a:avLst/>
                <a:gdLst/>
                <a:ahLst/>
                <a:cxnLst/>
                <a:rect l="0" t="0" r="0" b="0"/>
                <a:pathLst>
                  <a:path w="15356" h="12790">
                    <a:moveTo>
                      <a:pt x="0" y="12790"/>
                    </a:moveTo>
                    <a:lnTo>
                      <a:pt x="9446" y="7900"/>
                    </a:lnTo>
                    <a:lnTo>
                      <a:pt x="9446" y="6270"/>
                    </a:lnTo>
                    <a:lnTo>
                      <a:pt x="15356" y="0"/>
                    </a:lnTo>
                    <a:lnTo>
                      <a:pt x="5167" y="5392"/>
                    </a:lnTo>
                    <a:lnTo>
                      <a:pt x="0" y="10909"/>
                    </a:lnTo>
                    <a:lnTo>
                      <a:pt x="0" y="12790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7A85B3"/>
                  </a:gs>
                </a:gsLst>
                <a:lin ang="5400000" scaled="0"/>
              </a:gradFill>
              <a:ln w="7600" cap="flat">
                <a:solidFill>
                  <a:srgbClr val="777670"/>
                </a:solidFill>
                <a:miter lim="800000"/>
              </a:ln>
            </p:spPr>
          </p:sp>
          <p:sp>
            <p:nvSpPr>
              <p:cNvPr id="3904" name="Freeform 3903"/>
              <p:cNvSpPr/>
              <p:nvPr/>
            </p:nvSpPr>
            <p:spPr>
              <a:xfrm>
                <a:off x="5910236" y="5744092"/>
                <a:ext cx="9440" cy="4639"/>
              </a:xfrm>
              <a:custGeom>
                <a:avLst/>
                <a:gdLst/>
                <a:ahLst/>
                <a:cxnLst/>
                <a:rect l="0" t="0" r="0" b="0"/>
                <a:pathLst>
                  <a:path w="9440" h="4639" fill="none">
                    <a:moveTo>
                      <a:pt x="35" y="4592"/>
                    </a:moveTo>
                    <a:lnTo>
                      <a:pt x="9481" y="-47"/>
                    </a:lnTo>
                  </a:path>
                </a:pathLst>
              </a:custGeom>
              <a:gradFill>
                <a:gsLst>
                  <a:gs pos="0">
                    <a:srgbClr val="EDF0F7"/>
                  </a:gs>
                  <a:gs pos="100000">
                    <a:srgbClr val="A6BED0"/>
                  </a:gs>
                </a:gsLst>
                <a:lin ang="5400000" scaled="0"/>
              </a:gradFill>
              <a:ln w="7600" cap="flat">
                <a:solidFill>
                  <a:srgbClr val="777670"/>
                </a:solidFill>
                <a:miter lim="800000"/>
              </a:ln>
            </p:spPr>
          </p:sp>
          <p:sp>
            <p:nvSpPr>
              <p:cNvPr id="3905" name="Freeform 3904"/>
              <p:cNvSpPr/>
              <p:nvPr/>
            </p:nvSpPr>
            <p:spPr>
              <a:xfrm>
                <a:off x="5910308" y="5741334"/>
                <a:ext cx="5161" cy="6771"/>
              </a:xfrm>
              <a:custGeom>
                <a:avLst/>
                <a:gdLst/>
                <a:ahLst/>
                <a:cxnLst/>
                <a:rect l="0" t="0" r="0" b="0"/>
                <a:pathLst>
                  <a:path w="5161" h="6771">
                    <a:moveTo>
                      <a:pt x="6" y="5392"/>
                    </a:moveTo>
                    <a:lnTo>
                      <a:pt x="6" y="6771"/>
                    </a:lnTo>
                    <a:lnTo>
                      <a:pt x="5129" y="1833"/>
                    </a:lnTo>
                    <a:lnTo>
                      <a:pt x="4852" y="-33"/>
                    </a:lnTo>
                    <a:lnTo>
                      <a:pt x="6" y="5392"/>
                    </a:lnTo>
                    <a:close/>
                  </a:path>
                </a:pathLst>
              </a:custGeom>
              <a:noFill/>
              <a:ln w="7600" cap="flat">
                <a:solidFill>
                  <a:srgbClr val="3B608D"/>
                </a:solidFill>
                <a:miter lim="800000"/>
              </a:ln>
            </p:spPr>
          </p:sp>
          <p:sp>
            <p:nvSpPr>
              <p:cNvPr id="3906" name="Freeform 3905"/>
              <p:cNvSpPr/>
              <p:nvPr/>
            </p:nvSpPr>
            <p:spPr>
              <a:xfrm>
                <a:off x="5910676" y="5738465"/>
                <a:ext cx="11328" cy="8652"/>
              </a:xfrm>
              <a:custGeom>
                <a:avLst/>
                <a:gdLst/>
                <a:ahLst/>
                <a:cxnLst/>
                <a:rect l="0" t="0" r="0" b="0"/>
                <a:pathLst>
                  <a:path w="11328" h="8652">
                    <a:moveTo>
                      <a:pt x="0" y="8652"/>
                    </a:moveTo>
                    <a:lnTo>
                      <a:pt x="8062" y="4263"/>
                    </a:lnTo>
                    <a:lnTo>
                      <a:pt x="10831" y="1129"/>
                    </a:lnTo>
                    <a:lnTo>
                      <a:pt x="11328" y="0"/>
                    </a:lnTo>
                    <a:lnTo>
                      <a:pt x="10075" y="878"/>
                    </a:lnTo>
                    <a:lnTo>
                      <a:pt x="3782" y="4263"/>
                    </a:lnTo>
                    <a:lnTo>
                      <a:pt x="0" y="8652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B2B1A8"/>
                </a:solidFill>
                <a:miter lim="800000"/>
              </a:ln>
            </p:spPr>
          </p:sp>
          <p:sp>
            <p:nvSpPr>
              <p:cNvPr id="3907" name="Freeform 3906"/>
              <p:cNvSpPr/>
              <p:nvPr/>
            </p:nvSpPr>
            <p:spPr>
              <a:xfrm>
                <a:off x="5919836" y="5737525"/>
                <a:ext cx="5916" cy="7900"/>
              </a:xfrm>
              <a:custGeom>
                <a:avLst/>
                <a:gdLst/>
                <a:ahLst/>
                <a:cxnLst/>
                <a:rect l="0" t="0" r="0" b="0"/>
                <a:pathLst>
                  <a:path w="5916" h="7900">
                    <a:moveTo>
                      <a:pt x="0" y="7900"/>
                    </a:moveTo>
                    <a:lnTo>
                      <a:pt x="0" y="5893"/>
                    </a:lnTo>
                    <a:lnTo>
                      <a:pt x="5916" y="0"/>
                    </a:lnTo>
                    <a:lnTo>
                      <a:pt x="5916" y="1505"/>
                    </a:lnTo>
                    <a:lnTo>
                      <a:pt x="0" y="7900"/>
                    </a:lnTo>
                    <a:close/>
                  </a:path>
                </a:pathLst>
              </a:custGeom>
              <a:solidFill>
                <a:srgbClr val="1F497D"/>
              </a:solidFill>
              <a:ln w="7600" cap="flat">
                <a:solidFill>
                  <a:srgbClr val="777670"/>
                </a:solidFill>
                <a:miter lim="800000"/>
              </a:ln>
            </p:spPr>
          </p:sp>
          <p:sp>
            <p:nvSpPr>
              <p:cNvPr id="3908" name="Freeform 3907"/>
              <p:cNvSpPr/>
              <p:nvPr/>
            </p:nvSpPr>
            <p:spPr>
              <a:xfrm>
                <a:off x="5880413" y="5757226"/>
                <a:ext cx="2932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9328" fill="none">
                    <a:moveTo>
                      <a:pt x="0" y="0"/>
                    </a:moveTo>
                    <a:lnTo>
                      <a:pt x="29328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B9CDE5"/>
                  </a:gs>
                  <a:gs pos="100000">
                    <a:srgbClr val="95B3D7"/>
                  </a:gs>
                </a:gsLst>
                <a:lin ang="5400000" scaled="0"/>
              </a:gradFill>
              <a:ln w="7600" cap="flat">
                <a:solidFill>
                  <a:srgbClr val="366092"/>
                </a:solidFill>
                <a:bevel/>
              </a:ln>
            </p:spPr>
          </p:sp>
        </p:grpSp>
        <p:sp>
          <p:nvSpPr>
            <p:cNvPr id="5890" name="Text 5890"/>
            <p:cNvSpPr txBox="1"/>
            <p:nvPr/>
          </p:nvSpPr>
          <p:spPr>
            <a:xfrm>
              <a:off x="5636305" y="5842264"/>
              <a:ext cx="684000" cy="61384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760" b="1" dirty="0">
                  <a:solidFill>
                    <a:srgbClr val="000000"/>
                  </a:solidFill>
                  <a:latin typeface="Arial Narrow"/>
                </a:rPr>
                <a:t>Small Business</a:t>
              </a:r>
            </a:p>
          </p:txBody>
        </p:sp>
      </p:grpSp>
      <p:grpSp>
        <p:nvGrpSpPr>
          <p:cNvPr id="3909" name="Telecommuter House"/>
          <p:cNvGrpSpPr/>
          <p:nvPr/>
        </p:nvGrpSpPr>
        <p:grpSpPr>
          <a:xfrm>
            <a:off x="6453718" y="5405781"/>
            <a:ext cx="523554" cy="331671"/>
            <a:chOff x="6465478" y="5482687"/>
            <a:chExt cx="510997" cy="331662"/>
          </a:xfrm>
        </p:grpSpPr>
        <p:grpSp>
          <p:nvGrpSpPr>
            <p:cNvPr id="3910" name="Group 3909"/>
            <p:cNvGrpSpPr/>
            <p:nvPr/>
          </p:nvGrpSpPr>
          <p:grpSpPr>
            <a:xfrm>
              <a:off x="6465347" y="5483648"/>
              <a:ext cx="511978" cy="330197"/>
              <a:chOff x="6465347" y="5483648"/>
              <a:chExt cx="511978" cy="330197"/>
            </a:xfrm>
          </p:grpSpPr>
          <p:sp>
            <p:nvSpPr>
              <p:cNvPr id="3911" name="Freeform 3910"/>
              <p:cNvSpPr/>
              <p:nvPr/>
            </p:nvSpPr>
            <p:spPr>
              <a:xfrm>
                <a:off x="6870119" y="5648867"/>
                <a:ext cx="67722" cy="163643"/>
              </a:xfrm>
              <a:custGeom>
                <a:avLst/>
                <a:gdLst/>
                <a:ahLst/>
                <a:cxnLst/>
                <a:rect l="0" t="0" r="0" b="0"/>
                <a:pathLst>
                  <a:path w="67722" h="163643">
                    <a:moveTo>
                      <a:pt x="0" y="27024"/>
                    </a:moveTo>
                    <a:lnTo>
                      <a:pt x="0" y="163643"/>
                    </a:lnTo>
                    <a:lnTo>
                      <a:pt x="67045" y="101339"/>
                    </a:lnTo>
                    <a:lnTo>
                      <a:pt x="67045" y="0"/>
                    </a:lnTo>
                    <a:lnTo>
                      <a:pt x="0" y="27024"/>
                    </a:lnTo>
                    <a:close/>
                  </a:path>
                </a:pathLst>
              </a:custGeom>
              <a:solidFill>
                <a:srgbClr val="DE9C4C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2" name="Freeform 3911"/>
              <p:cNvSpPr/>
              <p:nvPr/>
            </p:nvSpPr>
            <p:spPr>
              <a:xfrm>
                <a:off x="6501160" y="5549498"/>
                <a:ext cx="368408" cy="264233"/>
              </a:xfrm>
              <a:custGeom>
                <a:avLst/>
                <a:gdLst/>
                <a:ahLst/>
                <a:cxnLst/>
                <a:rect l="0" t="0" r="0" b="0"/>
                <a:pathLst>
                  <a:path w="368408" h="264233">
                    <a:moveTo>
                      <a:pt x="0" y="132117"/>
                    </a:moveTo>
                    <a:lnTo>
                      <a:pt x="0" y="264233"/>
                    </a:lnTo>
                    <a:lnTo>
                      <a:pt x="368408" y="264233"/>
                    </a:lnTo>
                    <a:lnTo>
                      <a:pt x="368408" y="129114"/>
                    </a:lnTo>
                    <a:lnTo>
                      <a:pt x="174722" y="0"/>
                    </a:lnTo>
                    <a:lnTo>
                      <a:pt x="0" y="132117"/>
                    </a:lnTo>
                    <a:close/>
                  </a:path>
                </a:pathLst>
              </a:custGeom>
              <a:gradFill>
                <a:gsLst>
                  <a:gs pos="0">
                    <a:srgbClr val="EDCBA2"/>
                  </a:gs>
                  <a:gs pos="50000">
                    <a:srgbClr val="EBC494"/>
                  </a:gs>
                  <a:gs pos="100000">
                    <a:srgbClr val="EDCBA2"/>
                  </a:gs>
                </a:gsLst>
                <a:lin ang="2700000" scaled="0"/>
              </a:gra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3" name="Freeform 3912"/>
              <p:cNvSpPr/>
              <p:nvPr/>
            </p:nvSpPr>
            <p:spPr>
              <a:xfrm>
                <a:off x="6465262" y="5486088"/>
                <a:ext cx="274951" cy="222196"/>
              </a:xfrm>
              <a:custGeom>
                <a:avLst/>
                <a:gdLst/>
                <a:ahLst/>
                <a:cxnLst/>
                <a:rect l="0" t="0" r="0" b="0"/>
                <a:pathLst>
                  <a:path w="274951" h="222196">
                    <a:moveTo>
                      <a:pt x="0" y="222196"/>
                    </a:moveTo>
                    <a:lnTo>
                      <a:pt x="205875" y="69061"/>
                    </a:lnTo>
                    <a:lnTo>
                      <a:pt x="274951" y="0"/>
                    </a:lnTo>
                    <a:lnTo>
                      <a:pt x="50114" y="171150"/>
                    </a:lnTo>
                    <a:lnTo>
                      <a:pt x="0" y="222196"/>
                    </a:lnTo>
                    <a:close/>
                  </a:path>
                </a:pathLst>
              </a:custGeom>
              <a:solidFill>
                <a:srgbClr val="6C8F8C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4" name="Freeform 3913"/>
              <p:cNvSpPr/>
              <p:nvPr/>
            </p:nvSpPr>
            <p:spPr>
              <a:xfrm>
                <a:off x="6883676" y="5687897"/>
                <a:ext cx="19047" cy="112317"/>
              </a:xfrm>
              <a:custGeom>
                <a:avLst/>
                <a:gdLst/>
                <a:ahLst/>
                <a:cxnLst/>
                <a:rect l="0" t="0" r="0" b="0"/>
                <a:pathLst>
                  <a:path w="19047" h="112317">
                    <a:moveTo>
                      <a:pt x="0" y="0"/>
                    </a:moveTo>
                    <a:lnTo>
                      <a:pt x="0" y="112437"/>
                    </a:lnTo>
                    <a:lnTo>
                      <a:pt x="18959" y="108095"/>
                    </a:lnTo>
                    <a:lnTo>
                      <a:pt x="18959" y="10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5" name="Freeform 3914"/>
              <p:cNvSpPr/>
              <p:nvPr/>
            </p:nvSpPr>
            <p:spPr>
              <a:xfrm>
                <a:off x="6902632" y="5683391"/>
                <a:ext cx="25734" cy="112599"/>
              </a:xfrm>
              <a:custGeom>
                <a:avLst/>
                <a:gdLst/>
                <a:ahLst/>
                <a:cxnLst/>
                <a:rect l="0" t="0" r="0" b="0"/>
                <a:pathLst>
                  <a:path w="25734" h="112599">
                    <a:moveTo>
                      <a:pt x="0" y="112599"/>
                    </a:moveTo>
                    <a:lnTo>
                      <a:pt x="25734" y="93082"/>
                    </a:lnTo>
                    <a:lnTo>
                      <a:pt x="25734" y="0"/>
                    </a:lnTo>
                    <a:lnTo>
                      <a:pt x="0" y="15013"/>
                    </a:lnTo>
                    <a:lnTo>
                      <a:pt x="0" y="112599"/>
                    </a:lnTo>
                    <a:close/>
                  </a:path>
                </a:pathLst>
              </a:custGeom>
              <a:solidFill>
                <a:srgbClr val="FF0000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6" name="Freeform 3915"/>
              <p:cNvSpPr/>
              <p:nvPr/>
            </p:nvSpPr>
            <p:spPr>
              <a:xfrm>
                <a:off x="6546411" y="5701419"/>
                <a:ext cx="121899" cy="55549"/>
              </a:xfrm>
              <a:custGeom>
                <a:avLst/>
                <a:gdLst/>
                <a:ahLst/>
                <a:cxnLst/>
                <a:rect l="0" t="0" r="0" b="0"/>
                <a:pathLst>
                  <a:path w="121899" h="55549">
                    <a:moveTo>
                      <a:pt x="0" y="0"/>
                    </a:moveTo>
                    <a:lnTo>
                      <a:pt x="0" y="55549"/>
                    </a:lnTo>
                    <a:lnTo>
                      <a:pt x="121899" y="55549"/>
                    </a:lnTo>
                    <a:lnTo>
                      <a:pt x="121899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AE6FF"/>
                  </a:gs>
                  <a:gs pos="100000">
                    <a:srgbClr val="D5F2FF"/>
                  </a:gs>
                </a:gsLst>
                <a:lin ang="5400000" scaled="0"/>
              </a:gra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7" name="Freeform 3916"/>
              <p:cNvSpPr/>
              <p:nvPr/>
            </p:nvSpPr>
            <p:spPr>
              <a:xfrm>
                <a:off x="6727913" y="5698464"/>
                <a:ext cx="63659" cy="112599"/>
              </a:xfrm>
              <a:custGeom>
                <a:avLst/>
                <a:gdLst/>
                <a:ahLst/>
                <a:cxnLst/>
                <a:rect l="0" t="0" r="0" b="0"/>
                <a:pathLst>
                  <a:path w="63659" h="112599">
                    <a:moveTo>
                      <a:pt x="0" y="0"/>
                    </a:moveTo>
                    <a:lnTo>
                      <a:pt x="0" y="112599"/>
                    </a:lnTo>
                    <a:lnTo>
                      <a:pt x="63659" y="112599"/>
                    </a:lnTo>
                    <a:lnTo>
                      <a:pt x="636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9C4C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8" name="Freeform 3917"/>
              <p:cNvSpPr/>
              <p:nvPr/>
            </p:nvSpPr>
            <p:spPr>
              <a:xfrm>
                <a:off x="6671137" y="5483553"/>
                <a:ext cx="306272" cy="226324"/>
              </a:xfrm>
              <a:custGeom>
                <a:avLst/>
                <a:gdLst/>
                <a:ahLst/>
                <a:cxnLst/>
                <a:rect l="0" t="0" r="0" b="0"/>
                <a:pathLst>
                  <a:path w="306272" h="226324">
                    <a:moveTo>
                      <a:pt x="0" y="71595"/>
                    </a:moveTo>
                    <a:lnTo>
                      <a:pt x="72294" y="376"/>
                    </a:lnTo>
                    <a:lnTo>
                      <a:pt x="306272" y="157170"/>
                    </a:lnTo>
                    <a:lnTo>
                      <a:pt x="235673" y="226324"/>
                    </a:lnTo>
                    <a:lnTo>
                      <a:pt x="0" y="71595"/>
                    </a:lnTo>
                    <a:close/>
                  </a:path>
                </a:pathLst>
              </a:custGeom>
              <a:solidFill>
                <a:srgbClr val="9DB4B7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19" name="Freeform 3918"/>
              <p:cNvSpPr/>
              <p:nvPr/>
            </p:nvSpPr>
            <p:spPr>
              <a:xfrm>
                <a:off x="6890442" y="5597824"/>
                <a:ext cx="17523" cy="65870"/>
              </a:xfrm>
              <a:custGeom>
                <a:avLst/>
                <a:gdLst/>
                <a:ahLst/>
                <a:cxnLst/>
                <a:rect l="0" t="0" r="0" b="0"/>
                <a:pathLst>
                  <a:path w="17523" h="65870">
                    <a:moveTo>
                      <a:pt x="0" y="0"/>
                    </a:moveTo>
                    <a:lnTo>
                      <a:pt x="0" y="51041"/>
                    </a:lnTo>
                    <a:lnTo>
                      <a:pt x="17608" y="66058"/>
                    </a:lnTo>
                    <a:lnTo>
                      <a:pt x="162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20" name="Freeform 3919"/>
              <p:cNvSpPr/>
              <p:nvPr/>
            </p:nvSpPr>
            <p:spPr>
              <a:xfrm>
                <a:off x="6908049" y="5584306"/>
                <a:ext cx="13544" cy="79570"/>
              </a:xfrm>
              <a:custGeom>
                <a:avLst/>
                <a:gdLst/>
                <a:ahLst/>
                <a:cxnLst/>
                <a:rect l="0" t="0" r="0" b="0"/>
                <a:pathLst>
                  <a:path w="13544" h="79570">
                    <a:moveTo>
                      <a:pt x="12867" y="-751"/>
                    </a:moveTo>
                    <a:lnTo>
                      <a:pt x="0" y="13512"/>
                    </a:lnTo>
                    <a:lnTo>
                      <a:pt x="0" y="79570"/>
                    </a:lnTo>
                    <a:lnTo>
                      <a:pt x="12867" y="65308"/>
                    </a:lnTo>
                    <a:lnTo>
                      <a:pt x="12867" y="-751"/>
                    </a:lnTo>
                    <a:close/>
                  </a:path>
                </a:pathLst>
              </a:custGeom>
              <a:solidFill>
                <a:srgbClr val="FF0000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21" name="Freeform 3920"/>
              <p:cNvSpPr/>
              <p:nvPr/>
            </p:nvSpPr>
            <p:spPr>
              <a:xfrm>
                <a:off x="6890617" y="5583461"/>
                <a:ext cx="30475" cy="14356"/>
              </a:xfrm>
              <a:custGeom>
                <a:avLst/>
                <a:gdLst/>
                <a:ahLst/>
                <a:cxnLst/>
                <a:rect l="0" t="0" r="0" b="0"/>
                <a:pathLst>
                  <a:path w="30475" h="14356">
                    <a:moveTo>
                      <a:pt x="13373" y="94"/>
                    </a:moveTo>
                    <a:lnTo>
                      <a:pt x="-173" y="14356"/>
                    </a:lnTo>
                    <a:lnTo>
                      <a:pt x="17436" y="14356"/>
                    </a:lnTo>
                    <a:lnTo>
                      <a:pt x="30303" y="94"/>
                    </a:lnTo>
                    <a:lnTo>
                      <a:pt x="13373" y="94"/>
                    </a:lnTo>
                    <a:close/>
                  </a:path>
                </a:pathLst>
              </a:custGeom>
              <a:solidFill>
                <a:srgbClr val="FF3300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</p:grpSp>
        <p:grpSp>
          <p:nvGrpSpPr>
            <p:cNvPr id="3922" name="Group 3921"/>
            <p:cNvGrpSpPr/>
            <p:nvPr/>
          </p:nvGrpSpPr>
          <p:grpSpPr>
            <a:xfrm>
              <a:off x="6553957" y="5715480"/>
              <a:ext cx="97747" cy="80945"/>
              <a:chOff x="6553957" y="5715480"/>
              <a:chExt cx="97747" cy="80945"/>
            </a:xfrm>
          </p:grpSpPr>
          <p:sp>
            <p:nvSpPr>
              <p:cNvPr id="3923" name="Freeform 3922"/>
              <p:cNvSpPr/>
              <p:nvPr/>
            </p:nvSpPr>
            <p:spPr>
              <a:xfrm>
                <a:off x="6554327" y="5763457"/>
                <a:ext cx="97356" cy="9468"/>
              </a:xfrm>
              <a:custGeom>
                <a:avLst/>
                <a:gdLst/>
                <a:ahLst/>
                <a:cxnLst/>
                <a:rect l="0" t="0" r="0" b="0"/>
                <a:pathLst>
                  <a:path w="97356" h="9468">
                    <a:moveTo>
                      <a:pt x="0" y="9504"/>
                    </a:moveTo>
                    <a:lnTo>
                      <a:pt x="86335" y="9423"/>
                    </a:lnTo>
                    <a:lnTo>
                      <a:pt x="97356" y="21"/>
                    </a:lnTo>
                    <a:lnTo>
                      <a:pt x="11956" y="105"/>
                    </a:lnTo>
                    <a:lnTo>
                      <a:pt x="0" y="9504"/>
                    </a:lnTo>
                    <a:close/>
                  </a:path>
                </a:pathLst>
              </a:custGeom>
              <a:solidFill>
                <a:srgbClr val="48527D"/>
              </a:solidFill>
              <a:ln w="7600" cap="flat">
                <a:noFill/>
                <a:miter lim="800000"/>
              </a:ln>
            </p:spPr>
          </p:sp>
          <p:sp>
            <p:nvSpPr>
              <p:cNvPr id="3924" name="Freeform 3923"/>
              <p:cNvSpPr/>
              <p:nvPr/>
            </p:nvSpPr>
            <p:spPr>
              <a:xfrm>
                <a:off x="6568417" y="5722021"/>
                <a:ext cx="64324" cy="46423"/>
              </a:xfrm>
              <a:custGeom>
                <a:avLst/>
                <a:gdLst/>
                <a:ahLst/>
                <a:cxnLst/>
                <a:rect l="0" t="0" r="0" b="0"/>
                <a:pathLst>
                  <a:path w="64324" h="46423">
                    <a:moveTo>
                      <a:pt x="0" y="0"/>
                    </a:moveTo>
                    <a:lnTo>
                      <a:pt x="0" y="46423"/>
                    </a:lnTo>
                    <a:lnTo>
                      <a:pt x="64324" y="46423"/>
                    </a:lnTo>
                    <a:lnTo>
                      <a:pt x="643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69A0"/>
              </a:solidFill>
              <a:ln w="7600" cap="flat">
                <a:noFill/>
                <a:miter lim="800000"/>
              </a:ln>
            </p:spPr>
          </p:sp>
          <p:sp>
            <p:nvSpPr>
              <p:cNvPr id="3925" name="Freeform 3924"/>
              <p:cNvSpPr/>
              <p:nvPr/>
            </p:nvSpPr>
            <p:spPr>
              <a:xfrm>
                <a:off x="6568416" y="5715630"/>
                <a:ext cx="70665" cy="6392"/>
              </a:xfrm>
              <a:custGeom>
                <a:avLst/>
                <a:gdLst/>
                <a:ahLst/>
                <a:cxnLst/>
                <a:rect l="0" t="0" r="0" b="0"/>
                <a:pathLst>
                  <a:path w="70665" h="6392">
                    <a:moveTo>
                      <a:pt x="0" y="6392"/>
                    </a:moveTo>
                    <a:lnTo>
                      <a:pt x="6857" y="0"/>
                    </a:lnTo>
                    <a:lnTo>
                      <a:pt x="70665" y="0"/>
                    </a:lnTo>
                    <a:lnTo>
                      <a:pt x="64324" y="6392"/>
                    </a:lnTo>
                    <a:lnTo>
                      <a:pt x="0" y="6392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8296C8"/>
                  </a:gs>
                </a:gsLst>
                <a:lin ang="27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3926" name="Freeform 3925"/>
              <p:cNvSpPr/>
              <p:nvPr/>
            </p:nvSpPr>
            <p:spPr>
              <a:xfrm>
                <a:off x="6632599" y="5715646"/>
                <a:ext cx="6499" cy="52791"/>
              </a:xfrm>
              <a:custGeom>
                <a:avLst/>
                <a:gdLst/>
                <a:ahLst/>
                <a:cxnLst/>
                <a:rect l="0" t="0" r="0" b="0"/>
                <a:pathLst>
                  <a:path w="6499" h="52791">
                    <a:moveTo>
                      <a:pt x="6482" y="0"/>
                    </a:moveTo>
                    <a:lnTo>
                      <a:pt x="6372" y="46037"/>
                    </a:lnTo>
                    <a:lnTo>
                      <a:pt x="50" y="52791"/>
                    </a:lnTo>
                    <a:lnTo>
                      <a:pt x="-8" y="6375"/>
                    </a:lnTo>
                    <a:lnTo>
                      <a:pt x="6482" y="0"/>
                    </a:lnTo>
                    <a:close/>
                  </a:path>
                </a:pathLst>
              </a:custGeom>
              <a:solidFill>
                <a:srgbClr val="1F497D"/>
              </a:solidFill>
              <a:ln w="7600" cap="flat">
                <a:noFill/>
                <a:miter lim="800000"/>
              </a:ln>
            </p:spPr>
          </p:sp>
          <p:sp>
            <p:nvSpPr>
              <p:cNvPr id="3927" name="Freeform 3926"/>
              <p:cNvSpPr/>
              <p:nvPr/>
            </p:nvSpPr>
            <p:spPr>
              <a:xfrm>
                <a:off x="6572510" y="5726983"/>
                <a:ext cx="54961" cy="36499"/>
              </a:xfrm>
              <a:custGeom>
                <a:avLst/>
                <a:gdLst/>
                <a:ahLst/>
                <a:cxnLst/>
                <a:rect l="0" t="0" r="0" b="0"/>
                <a:pathLst>
                  <a:path w="54961" h="36499">
                    <a:moveTo>
                      <a:pt x="0" y="0"/>
                    </a:moveTo>
                    <a:lnTo>
                      <a:pt x="54961" y="0"/>
                    </a:lnTo>
                    <a:lnTo>
                      <a:pt x="54961" y="36499"/>
                    </a:lnTo>
                    <a:lnTo>
                      <a:pt x="0" y="36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3C5C74"/>
                </a:solidFill>
                <a:miter lim="800000"/>
              </a:ln>
            </p:spPr>
          </p:sp>
          <p:sp>
            <p:nvSpPr>
              <p:cNvPr id="3928" name="Freeform 3927"/>
              <p:cNvSpPr/>
              <p:nvPr/>
            </p:nvSpPr>
            <p:spPr>
              <a:xfrm>
                <a:off x="6640430" y="5763482"/>
                <a:ext cx="11080" cy="21831"/>
              </a:xfrm>
              <a:custGeom>
                <a:avLst/>
                <a:gdLst/>
                <a:ahLst/>
                <a:cxnLst/>
                <a:rect l="0" t="0" r="0" b="0"/>
                <a:pathLst>
                  <a:path w="11080" h="21831">
                    <a:moveTo>
                      <a:pt x="0" y="9180"/>
                    </a:moveTo>
                    <a:lnTo>
                      <a:pt x="11080" y="0"/>
                    </a:lnTo>
                    <a:lnTo>
                      <a:pt x="11045" y="12505"/>
                    </a:lnTo>
                    <a:lnTo>
                      <a:pt x="0" y="21857"/>
                    </a:lnTo>
                    <a:lnTo>
                      <a:pt x="0" y="9180"/>
                    </a:lnTo>
                    <a:close/>
                  </a:path>
                </a:pathLst>
              </a:custGeom>
              <a:gradFill>
                <a:gsLst>
                  <a:gs pos="0">
                    <a:srgbClr val="48527D"/>
                  </a:gs>
                  <a:gs pos="100000">
                    <a:srgbClr val="6774A8"/>
                  </a:gs>
                </a:gsLst>
                <a:lin ang="108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3929" name="Freeform 3928"/>
              <p:cNvSpPr/>
              <p:nvPr/>
            </p:nvSpPr>
            <p:spPr>
              <a:xfrm>
                <a:off x="6554322" y="5772669"/>
                <a:ext cx="86192" cy="12443"/>
              </a:xfrm>
              <a:custGeom>
                <a:avLst/>
                <a:gdLst/>
                <a:ahLst/>
                <a:cxnLst/>
                <a:rect l="0" t="0" r="0" b="0"/>
                <a:pathLst>
                  <a:path w="86192" h="12443">
                    <a:moveTo>
                      <a:pt x="0" y="161"/>
                    </a:moveTo>
                    <a:lnTo>
                      <a:pt x="86192" y="0"/>
                    </a:lnTo>
                    <a:lnTo>
                      <a:pt x="86192" y="12321"/>
                    </a:lnTo>
                    <a:lnTo>
                      <a:pt x="0" y="12443"/>
                    </a:lnTo>
                    <a:lnTo>
                      <a:pt x="0" y="161"/>
                    </a:lnTo>
                    <a:close/>
                  </a:path>
                </a:pathLst>
              </a:custGeom>
              <a:gradFill>
                <a:gsLst>
                  <a:gs pos="0">
                    <a:srgbClr val="5C69A0"/>
                  </a:gs>
                  <a:gs pos="100000">
                    <a:srgbClr val="7A85B3"/>
                  </a:gs>
                </a:gsLst>
                <a:lin ang="54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3930" name="Freeform 3929"/>
              <p:cNvSpPr/>
              <p:nvPr/>
            </p:nvSpPr>
            <p:spPr>
              <a:xfrm>
                <a:off x="6554020" y="5782152"/>
                <a:ext cx="79017" cy="11774"/>
              </a:xfrm>
              <a:custGeom>
                <a:avLst/>
                <a:gdLst/>
                <a:ahLst/>
                <a:cxnLst/>
                <a:rect l="0" t="0" r="0" b="0"/>
                <a:pathLst>
                  <a:path w="79017" h="11774">
                    <a:moveTo>
                      <a:pt x="9530" y="0"/>
                    </a:moveTo>
                    <a:lnTo>
                      <a:pt x="0" y="11745"/>
                    </a:lnTo>
                    <a:lnTo>
                      <a:pt x="68667" y="11774"/>
                    </a:lnTo>
                    <a:lnTo>
                      <a:pt x="79017" y="-84"/>
                    </a:lnTo>
                    <a:lnTo>
                      <a:pt x="953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6398"/>
                  </a:gs>
                  <a:gs pos="100000">
                    <a:srgbClr val="929BC1"/>
                  </a:gs>
                </a:gsLst>
                <a:lin ang="54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3931" name="Freeform 3930"/>
              <p:cNvSpPr/>
              <p:nvPr/>
            </p:nvSpPr>
            <p:spPr>
              <a:xfrm>
                <a:off x="6622397" y="5782152"/>
                <a:ext cx="10566" cy="14087"/>
              </a:xfrm>
              <a:custGeom>
                <a:avLst/>
                <a:gdLst/>
                <a:ahLst/>
                <a:cxnLst/>
                <a:rect l="0" t="0" r="0" b="0"/>
                <a:pathLst>
                  <a:path w="10566" h="14087">
                    <a:moveTo>
                      <a:pt x="42" y="14087"/>
                    </a:moveTo>
                    <a:lnTo>
                      <a:pt x="10441" y="4164"/>
                    </a:lnTo>
                    <a:lnTo>
                      <a:pt x="10566" y="0"/>
                    </a:lnTo>
                    <a:lnTo>
                      <a:pt x="0" y="11595"/>
                    </a:lnTo>
                    <a:lnTo>
                      <a:pt x="42" y="14087"/>
                    </a:lnTo>
                    <a:close/>
                  </a:path>
                </a:pathLst>
              </a:custGeom>
              <a:solidFill>
                <a:srgbClr val="454E78"/>
              </a:solidFill>
              <a:ln w="7600" cap="flat">
                <a:noFill/>
                <a:miter lim="800000"/>
              </a:ln>
            </p:spPr>
          </p:sp>
          <p:sp>
            <p:nvSpPr>
              <p:cNvPr id="3932" name="Freeform 3931"/>
              <p:cNvSpPr/>
              <p:nvPr/>
            </p:nvSpPr>
            <p:spPr>
              <a:xfrm>
                <a:off x="6554238" y="5793675"/>
                <a:ext cx="68334" cy="2696"/>
              </a:xfrm>
              <a:custGeom>
                <a:avLst/>
                <a:gdLst/>
                <a:ahLst/>
                <a:cxnLst/>
                <a:rect l="0" t="0" r="0" b="0"/>
                <a:pathLst>
                  <a:path w="68334" h="2696">
                    <a:moveTo>
                      <a:pt x="0" y="0"/>
                    </a:moveTo>
                    <a:lnTo>
                      <a:pt x="68334" y="-34"/>
                    </a:lnTo>
                    <a:lnTo>
                      <a:pt x="68334" y="2691"/>
                    </a:lnTo>
                    <a:lnTo>
                      <a:pt x="0" y="26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4E78"/>
              </a:solidFill>
              <a:ln w="7600" cap="flat">
                <a:noFill/>
                <a:miter lim="800000"/>
              </a:ln>
            </p:spPr>
          </p:sp>
          <p:sp>
            <p:nvSpPr>
              <p:cNvPr id="3933" name="Freeform 3932"/>
              <p:cNvSpPr/>
              <p:nvPr/>
            </p:nvSpPr>
            <p:spPr>
              <a:xfrm>
                <a:off x="6607921" y="5776110"/>
                <a:ext cx="25805" cy="2356"/>
              </a:xfrm>
              <a:custGeom>
                <a:avLst/>
                <a:gdLst/>
                <a:ahLst/>
                <a:cxnLst/>
                <a:rect l="0" t="0" r="0" b="0"/>
                <a:pathLst>
                  <a:path w="25805" h="2356">
                    <a:moveTo>
                      <a:pt x="0" y="0"/>
                    </a:moveTo>
                    <a:lnTo>
                      <a:pt x="0" y="2356"/>
                    </a:lnTo>
                    <a:lnTo>
                      <a:pt x="25805" y="2356"/>
                    </a:lnTo>
                    <a:lnTo>
                      <a:pt x="258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miter lim="800000"/>
              </a:ln>
            </p:spPr>
          </p:sp>
        </p:grpSp>
        <p:sp>
          <p:nvSpPr>
            <p:cNvPr id="5891" name="Text 5891"/>
            <p:cNvSpPr txBox="1"/>
            <p:nvPr/>
          </p:nvSpPr>
          <p:spPr>
            <a:xfrm>
              <a:off x="6329576" y="5834617"/>
              <a:ext cx="782800" cy="58962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760" b="1" dirty="0">
                  <a:solidFill>
                    <a:srgbClr val="000000"/>
                  </a:solidFill>
                  <a:latin typeface="Arial Narrow"/>
                </a:rPr>
                <a:t>Consumer/Citizen</a:t>
              </a:r>
            </a:p>
          </p:txBody>
        </p:sp>
      </p:grpSp>
      <p:sp>
        <p:nvSpPr>
          <p:cNvPr id="3934" name="Line"/>
          <p:cNvSpPr/>
          <p:nvPr/>
        </p:nvSpPr>
        <p:spPr>
          <a:xfrm rot="1020136">
            <a:off x="3230220" y="5392023"/>
            <a:ext cx="729121" cy="0"/>
          </a:xfrm>
          <a:custGeom>
            <a:avLst/>
            <a:gdLst/>
            <a:ahLst/>
            <a:cxnLst/>
            <a:rect l="0" t="0" r="0" b="0"/>
            <a:pathLst>
              <a:path w="711634" fill="none">
                <a:moveTo>
                  <a:pt x="0" y="0"/>
                </a:moveTo>
                <a:cubicBezTo>
                  <a:pt x="142327" y="-355817"/>
                  <a:pt x="626238" y="-355817"/>
                  <a:pt x="711634" y="0"/>
                </a:cubicBezTo>
              </a:path>
            </a:pathLst>
          </a:custGeom>
          <a:solidFill>
            <a:srgbClr val="FFFFFF"/>
          </a:solidFill>
          <a:ln w="15200" cap="flat">
            <a:solidFill>
              <a:srgbClr val="006FBD"/>
            </a:solidFill>
            <a:custDash>
              <a:ds d="250000" sp="250000"/>
            </a:custDash>
            <a:bevel/>
            <a:headEnd type="stealth" w="med" len="med"/>
            <a:tailEnd type="stealth" w="med" len="med"/>
          </a:ln>
        </p:spPr>
      </p:sp>
      <p:sp>
        <p:nvSpPr>
          <p:cNvPr id="3935" name="Line"/>
          <p:cNvSpPr/>
          <p:nvPr/>
        </p:nvSpPr>
        <p:spPr>
          <a:xfrm rot="18884596">
            <a:off x="878501" y="3578156"/>
            <a:ext cx="2974307" cy="0"/>
          </a:xfrm>
          <a:custGeom>
            <a:avLst/>
            <a:gdLst/>
            <a:ahLst/>
            <a:cxnLst/>
            <a:rect l="0" t="0" r="0" b="0"/>
            <a:pathLst>
              <a:path w="2974222" fill="none">
                <a:moveTo>
                  <a:pt x="0" y="0"/>
                </a:moveTo>
                <a:cubicBezTo>
                  <a:pt x="594844" y="-1487111"/>
                  <a:pt x="3496020" y="-942894"/>
                  <a:pt x="2974222" y="0"/>
                </a:cubicBezTo>
              </a:path>
            </a:pathLst>
          </a:custGeom>
          <a:solidFill>
            <a:srgbClr val="FFFFFF"/>
          </a:solidFill>
          <a:ln w="15200" cap="flat">
            <a:solidFill>
              <a:srgbClr val="006FBD"/>
            </a:solidFill>
            <a:custDash>
              <a:ds d="250000" sp="250000"/>
            </a:custDash>
            <a:bevel/>
            <a:headEnd type="stealth" w="med" len="med"/>
            <a:tailEnd type="stealth" w="med" len="med"/>
          </a:ln>
        </p:spPr>
      </p:sp>
      <p:sp>
        <p:nvSpPr>
          <p:cNvPr id="3936" name="Line"/>
          <p:cNvSpPr/>
          <p:nvPr/>
        </p:nvSpPr>
        <p:spPr>
          <a:xfrm rot="20489150">
            <a:off x="3377938" y="2160985"/>
            <a:ext cx="2328854" cy="0"/>
          </a:xfrm>
          <a:custGeom>
            <a:avLst/>
            <a:gdLst/>
            <a:ahLst/>
            <a:cxnLst/>
            <a:rect l="0" t="0" r="0" b="0"/>
            <a:pathLst>
              <a:path w="2272998" fill="none">
                <a:moveTo>
                  <a:pt x="0" y="0"/>
                </a:moveTo>
                <a:cubicBezTo>
                  <a:pt x="454600" y="-1136499"/>
                  <a:pt x="2000239" y="-1136499"/>
                  <a:pt x="2272998" y="0"/>
                </a:cubicBezTo>
              </a:path>
            </a:pathLst>
          </a:custGeom>
          <a:solidFill>
            <a:srgbClr val="FFFFFF"/>
          </a:solidFill>
          <a:ln w="15200" cap="flat">
            <a:solidFill>
              <a:srgbClr val="006FBD"/>
            </a:solidFill>
            <a:custDash>
              <a:ds d="250000" sp="250000"/>
            </a:custDash>
            <a:bevel/>
            <a:headEnd type="stealth" w="med" len="med"/>
            <a:tailEnd type="stealth" w="med" len="med"/>
          </a:ln>
        </p:spPr>
      </p:sp>
      <p:grpSp>
        <p:nvGrpSpPr>
          <p:cNvPr id="3937" name="Building – with Router"/>
          <p:cNvGrpSpPr/>
          <p:nvPr/>
        </p:nvGrpSpPr>
        <p:grpSpPr>
          <a:xfrm>
            <a:off x="6421918" y="3074596"/>
            <a:ext cx="476184" cy="811604"/>
            <a:chOff x="6425059" y="3512892"/>
            <a:chExt cx="464763" cy="811581"/>
          </a:xfrm>
        </p:grpSpPr>
        <p:sp>
          <p:nvSpPr>
            <p:cNvPr id="3938" name="Freeform 3937"/>
            <p:cNvSpPr/>
            <p:nvPr/>
          </p:nvSpPr>
          <p:spPr>
            <a:xfrm>
              <a:off x="6453854" y="3542632"/>
              <a:ext cx="435970" cy="781835"/>
            </a:xfrm>
            <a:custGeom>
              <a:avLst/>
              <a:gdLst/>
              <a:ahLst/>
              <a:cxnLst/>
              <a:rect l="0" t="0" r="0" b="0"/>
              <a:pathLst>
                <a:path w="435970" h="781835">
                  <a:moveTo>
                    <a:pt x="287265" y="0"/>
                  </a:moveTo>
                  <a:lnTo>
                    <a:pt x="338354" y="0"/>
                  </a:lnTo>
                  <a:lnTo>
                    <a:pt x="338277" y="95136"/>
                  </a:lnTo>
                  <a:lnTo>
                    <a:pt x="435970" y="95461"/>
                  </a:lnTo>
                  <a:lnTo>
                    <a:pt x="435970" y="699347"/>
                  </a:lnTo>
                  <a:lnTo>
                    <a:pt x="359657" y="781835"/>
                  </a:lnTo>
                  <a:lnTo>
                    <a:pt x="0" y="781835"/>
                  </a:lnTo>
                  <a:lnTo>
                    <a:pt x="0" y="747376"/>
                  </a:lnTo>
                  <a:lnTo>
                    <a:pt x="287265" y="0"/>
                  </a:lnTo>
                  <a:close/>
                </a:path>
              </a:pathLst>
            </a:custGeom>
            <a:solidFill>
              <a:srgbClr val="A79D82"/>
            </a:solidFill>
            <a:ln w="858" cap="flat">
              <a:noFill/>
              <a:miter lim="800000"/>
            </a:ln>
          </p:spPr>
        </p:sp>
        <p:sp>
          <p:nvSpPr>
            <p:cNvPr id="3939" name="Freeform 3938"/>
            <p:cNvSpPr/>
            <p:nvPr/>
          </p:nvSpPr>
          <p:spPr>
            <a:xfrm>
              <a:off x="6425906" y="3916977"/>
              <a:ext cx="133802" cy="75489"/>
            </a:xfrm>
            <a:custGeom>
              <a:avLst/>
              <a:gdLst/>
              <a:ahLst/>
              <a:cxnLst/>
              <a:rect l="0" t="0" r="0" b="0"/>
              <a:pathLst>
                <a:path w="133802" h="75489">
                  <a:moveTo>
                    <a:pt x="53037" y="1158"/>
                  </a:moveTo>
                  <a:lnTo>
                    <a:pt x="133945" y="2106"/>
                  </a:lnTo>
                  <a:lnTo>
                    <a:pt x="84900" y="76755"/>
                  </a:lnTo>
                  <a:lnTo>
                    <a:pt x="234" y="71433"/>
                  </a:lnTo>
                  <a:lnTo>
                    <a:pt x="53037" y="1158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9CA7CE"/>
                </a:gs>
              </a:gsLst>
              <a:lin ang="5400000" scaled="0"/>
            </a:gradFill>
            <a:ln w="644" cap="flat">
              <a:noFill/>
              <a:miter lim="800000"/>
            </a:ln>
          </p:spPr>
        </p:sp>
        <p:sp>
          <p:nvSpPr>
            <p:cNvPr id="3940" name="Freeform 3939"/>
            <p:cNvSpPr/>
            <p:nvPr/>
          </p:nvSpPr>
          <p:spPr>
            <a:xfrm>
              <a:off x="6499313" y="3948408"/>
              <a:ext cx="68295" cy="344164"/>
            </a:xfrm>
            <a:custGeom>
              <a:avLst/>
              <a:gdLst/>
              <a:ahLst/>
              <a:cxnLst/>
              <a:rect l="0" t="0" r="0" b="0"/>
              <a:pathLst>
                <a:path w="68295" h="344164">
                  <a:moveTo>
                    <a:pt x="8749" y="38562"/>
                  </a:moveTo>
                  <a:lnTo>
                    <a:pt x="68118" y="0"/>
                  </a:lnTo>
                  <a:lnTo>
                    <a:pt x="71313" y="343689"/>
                  </a:lnTo>
                  <a:lnTo>
                    <a:pt x="9092" y="344164"/>
                  </a:lnTo>
                  <a:lnTo>
                    <a:pt x="3318" y="67132"/>
                  </a:lnTo>
                  <a:lnTo>
                    <a:pt x="8749" y="38562"/>
                  </a:lnTo>
                  <a:close/>
                </a:path>
              </a:pathLst>
            </a:custGeom>
            <a:solidFill>
              <a:srgbClr val="1F396C"/>
            </a:solidFill>
            <a:ln w="644" cap="flat">
              <a:noFill/>
              <a:miter lim="800000"/>
            </a:ln>
          </p:spPr>
        </p:sp>
        <p:sp>
          <p:nvSpPr>
            <p:cNvPr id="3941" name="Freeform 3940"/>
            <p:cNvSpPr/>
            <p:nvPr/>
          </p:nvSpPr>
          <p:spPr>
            <a:xfrm>
              <a:off x="6512415" y="3515293"/>
              <a:ext cx="186765" cy="749692"/>
            </a:xfrm>
            <a:custGeom>
              <a:avLst/>
              <a:gdLst/>
              <a:ahLst/>
              <a:cxnLst/>
              <a:rect l="0" t="0" r="0" b="0"/>
              <a:pathLst>
                <a:path w="186765" h="749692">
                  <a:moveTo>
                    <a:pt x="0" y="83190"/>
                  </a:moveTo>
                  <a:lnTo>
                    <a:pt x="51415" y="27345"/>
                  </a:lnTo>
                  <a:lnTo>
                    <a:pt x="186765" y="81821"/>
                  </a:lnTo>
                  <a:lnTo>
                    <a:pt x="184753" y="776963"/>
                  </a:lnTo>
                  <a:lnTo>
                    <a:pt x="1477" y="776963"/>
                  </a:lnTo>
                  <a:lnTo>
                    <a:pt x="0" y="83190"/>
                  </a:lnTo>
                  <a:close/>
                </a:path>
              </a:pathLst>
            </a:custGeom>
            <a:solidFill>
              <a:srgbClr val="5C69A0"/>
            </a:solidFill>
            <a:ln w="644" cap="flat">
              <a:noFill/>
              <a:miter lim="800000"/>
            </a:ln>
          </p:spPr>
        </p:sp>
        <p:sp>
          <p:nvSpPr>
            <p:cNvPr id="3942" name="Freeform 3941"/>
            <p:cNvSpPr/>
            <p:nvPr/>
          </p:nvSpPr>
          <p:spPr>
            <a:xfrm>
              <a:off x="6512599" y="3512698"/>
              <a:ext cx="250879" cy="86041"/>
            </a:xfrm>
            <a:custGeom>
              <a:avLst/>
              <a:gdLst/>
              <a:ahLst/>
              <a:cxnLst/>
              <a:rect l="0" t="0" r="0" b="0"/>
              <a:pathLst>
                <a:path w="250879" h="86041">
                  <a:moveTo>
                    <a:pt x="70547" y="373"/>
                  </a:moveTo>
                  <a:lnTo>
                    <a:pt x="250879" y="194"/>
                  </a:lnTo>
                  <a:lnTo>
                    <a:pt x="186483" y="86174"/>
                  </a:lnTo>
                  <a:lnTo>
                    <a:pt x="46503" y="85838"/>
                  </a:lnTo>
                  <a:lnTo>
                    <a:pt x="0" y="85767"/>
                  </a:lnTo>
                  <a:lnTo>
                    <a:pt x="70547" y="373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9CA7CE"/>
                </a:gs>
              </a:gsLst>
              <a:lin ang="5400000" scaled="0"/>
            </a:gradFill>
            <a:ln w="644" cap="flat">
              <a:noFill/>
              <a:miter lim="800000"/>
            </a:ln>
          </p:spPr>
        </p:sp>
        <p:sp>
          <p:nvSpPr>
            <p:cNvPr id="3943" name="Freeform 3942"/>
            <p:cNvSpPr/>
            <p:nvPr/>
          </p:nvSpPr>
          <p:spPr>
            <a:xfrm>
              <a:off x="6695299" y="3513947"/>
              <a:ext cx="68201" cy="780376"/>
            </a:xfrm>
            <a:custGeom>
              <a:avLst/>
              <a:gdLst/>
              <a:ahLst/>
              <a:cxnLst/>
              <a:rect l="0" t="0" r="0" b="0"/>
              <a:pathLst>
                <a:path w="68201" h="780376">
                  <a:moveTo>
                    <a:pt x="-256" y="84922"/>
                  </a:moveTo>
                  <a:lnTo>
                    <a:pt x="68041" y="-1054"/>
                  </a:lnTo>
                  <a:lnTo>
                    <a:pt x="68041" y="692872"/>
                  </a:lnTo>
                  <a:lnTo>
                    <a:pt x="1845" y="779319"/>
                  </a:lnTo>
                  <a:lnTo>
                    <a:pt x="-256" y="84922"/>
                  </a:lnTo>
                  <a:close/>
                </a:path>
              </a:pathLst>
            </a:custGeom>
            <a:solidFill>
              <a:srgbClr val="1F396C"/>
            </a:solidFill>
            <a:ln w="644" cap="flat">
              <a:noFill/>
              <a:miter lim="800000"/>
            </a:ln>
          </p:spPr>
        </p:sp>
        <p:sp>
          <p:nvSpPr>
            <p:cNvPr id="3944" name="Freeform 3943"/>
            <p:cNvSpPr/>
            <p:nvPr/>
          </p:nvSpPr>
          <p:spPr>
            <a:xfrm>
              <a:off x="6425059" y="3986951"/>
              <a:ext cx="84346" cy="305608"/>
            </a:xfrm>
            <a:custGeom>
              <a:avLst/>
              <a:gdLst/>
              <a:ahLst/>
              <a:cxnLst/>
              <a:rect l="0" t="0" r="0" b="0"/>
              <a:pathLst>
                <a:path w="84346" h="305608">
                  <a:moveTo>
                    <a:pt x="1088" y="635"/>
                  </a:moveTo>
                  <a:lnTo>
                    <a:pt x="83715" y="0"/>
                  </a:lnTo>
                  <a:lnTo>
                    <a:pt x="84346" y="305013"/>
                  </a:lnTo>
                  <a:lnTo>
                    <a:pt x="0" y="305608"/>
                  </a:lnTo>
                  <a:lnTo>
                    <a:pt x="1088" y="635"/>
                  </a:lnTo>
                  <a:close/>
                </a:path>
              </a:pathLst>
            </a:custGeom>
            <a:solidFill>
              <a:srgbClr val="5C69A0"/>
            </a:solidFill>
            <a:ln w="644" cap="flat">
              <a:noFill/>
              <a:miter lim="800000"/>
            </a:ln>
          </p:spPr>
        </p:sp>
        <p:sp>
          <p:nvSpPr>
            <p:cNvPr id="3945" name="Freeform 3944"/>
            <p:cNvSpPr/>
            <p:nvPr/>
          </p:nvSpPr>
          <p:spPr>
            <a:xfrm>
              <a:off x="6701048" y="3710145"/>
              <a:ext cx="96567" cy="583275"/>
            </a:xfrm>
            <a:custGeom>
              <a:avLst/>
              <a:gdLst/>
              <a:ahLst/>
              <a:cxnLst/>
              <a:rect l="0" t="0" r="0" b="0"/>
              <a:pathLst>
                <a:path w="96567" h="583275">
                  <a:moveTo>
                    <a:pt x="1360" y="1259"/>
                  </a:moveTo>
                  <a:lnTo>
                    <a:pt x="95729" y="0"/>
                  </a:lnTo>
                  <a:lnTo>
                    <a:pt x="96567" y="583275"/>
                  </a:lnTo>
                  <a:lnTo>
                    <a:pt x="117" y="583275"/>
                  </a:lnTo>
                  <a:lnTo>
                    <a:pt x="1360" y="1259"/>
                  </a:lnTo>
                  <a:close/>
                </a:path>
              </a:pathLst>
            </a:custGeom>
            <a:solidFill>
              <a:srgbClr val="5C69A0"/>
            </a:solidFill>
            <a:ln w="644" cap="flat">
              <a:noFill/>
              <a:miter lim="800000"/>
            </a:ln>
          </p:spPr>
        </p:sp>
        <p:sp>
          <p:nvSpPr>
            <p:cNvPr id="3946" name="Freeform 3945"/>
            <p:cNvSpPr/>
            <p:nvPr/>
          </p:nvSpPr>
          <p:spPr>
            <a:xfrm>
              <a:off x="6796812" y="3622570"/>
              <a:ext cx="70850" cy="670212"/>
            </a:xfrm>
            <a:custGeom>
              <a:avLst/>
              <a:gdLst/>
              <a:ahLst/>
              <a:cxnLst/>
              <a:rect l="0" t="0" r="0" b="0"/>
              <a:pathLst>
                <a:path w="70850" h="670212">
                  <a:moveTo>
                    <a:pt x="0" y="87376"/>
                  </a:moveTo>
                  <a:lnTo>
                    <a:pt x="22451" y="32553"/>
                  </a:lnTo>
                  <a:lnTo>
                    <a:pt x="70305" y="0"/>
                  </a:lnTo>
                  <a:lnTo>
                    <a:pt x="70850" y="592478"/>
                  </a:lnTo>
                  <a:lnTo>
                    <a:pt x="701" y="670212"/>
                  </a:lnTo>
                  <a:lnTo>
                    <a:pt x="0" y="87376"/>
                  </a:lnTo>
                  <a:close/>
                </a:path>
              </a:pathLst>
            </a:custGeom>
            <a:solidFill>
              <a:srgbClr val="1F396C"/>
            </a:solidFill>
            <a:ln w="644" cap="flat">
              <a:noFill/>
              <a:miter lim="800000"/>
            </a:ln>
          </p:spPr>
        </p:sp>
        <p:sp>
          <p:nvSpPr>
            <p:cNvPr id="3947" name="Freeform 3946"/>
            <p:cNvSpPr/>
            <p:nvPr/>
          </p:nvSpPr>
          <p:spPr>
            <a:xfrm>
              <a:off x="6702224" y="3622376"/>
              <a:ext cx="165162" cy="89289"/>
            </a:xfrm>
            <a:custGeom>
              <a:avLst/>
              <a:gdLst/>
              <a:ahLst/>
              <a:cxnLst/>
              <a:rect l="0" t="0" r="0" b="0"/>
              <a:pathLst>
                <a:path w="165162" h="89289">
                  <a:moveTo>
                    <a:pt x="75453" y="0"/>
                  </a:moveTo>
                  <a:lnTo>
                    <a:pt x="165162" y="0"/>
                  </a:lnTo>
                  <a:lnTo>
                    <a:pt x="94732" y="89018"/>
                  </a:lnTo>
                  <a:lnTo>
                    <a:pt x="0" y="89289"/>
                  </a:lnTo>
                  <a:lnTo>
                    <a:pt x="75453" y="0"/>
                  </a:lnTo>
                  <a:close/>
                </a:path>
              </a:pathLst>
            </a:custGeom>
            <a:gradFill>
              <a:gsLst>
                <a:gs pos="0">
                  <a:srgbClr val="5C69A0"/>
                </a:gs>
                <a:gs pos="100000">
                  <a:srgbClr val="9CA7CE"/>
                </a:gs>
              </a:gsLst>
              <a:lin ang="5400000" scaled="0"/>
            </a:gradFill>
            <a:ln w="644" cap="flat">
              <a:noFill/>
              <a:miter lim="800000"/>
            </a:ln>
          </p:spPr>
        </p:sp>
        <p:grpSp>
          <p:nvGrpSpPr>
            <p:cNvPr id="3948" name="Group 3947"/>
            <p:cNvGrpSpPr/>
            <p:nvPr/>
          </p:nvGrpSpPr>
          <p:grpSpPr>
            <a:xfrm>
              <a:off x="6437327" y="3652144"/>
              <a:ext cx="346729" cy="564365"/>
              <a:chOff x="6437327" y="3652144"/>
              <a:chExt cx="346729" cy="564365"/>
            </a:xfrm>
          </p:grpSpPr>
          <p:grpSp>
            <p:nvGrpSpPr>
              <p:cNvPr id="3949" name="Group 3948"/>
              <p:cNvGrpSpPr/>
              <p:nvPr/>
            </p:nvGrpSpPr>
            <p:grpSpPr>
              <a:xfrm>
                <a:off x="6715713" y="3719454"/>
                <a:ext cx="70569" cy="37538"/>
                <a:chOff x="6715713" y="3719454"/>
                <a:chExt cx="70569" cy="37538"/>
              </a:xfrm>
            </p:grpSpPr>
            <p:grpSp>
              <p:nvGrpSpPr>
                <p:cNvPr id="3950" name="Group 3949"/>
                <p:cNvGrpSpPr/>
                <p:nvPr/>
              </p:nvGrpSpPr>
              <p:grpSpPr>
                <a:xfrm>
                  <a:off x="6715601" y="3719454"/>
                  <a:ext cx="28450" cy="37279"/>
                  <a:chOff x="6715601" y="3719454"/>
                  <a:chExt cx="28450" cy="37279"/>
                </a:xfrm>
              </p:grpSpPr>
              <p:sp>
                <p:nvSpPr>
                  <p:cNvPr id="3951" name="Freeform 3950"/>
                  <p:cNvSpPr/>
                  <p:nvPr/>
                </p:nvSpPr>
                <p:spPr>
                  <a:xfrm>
                    <a:off x="6715601" y="3719247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52" name="Freeform 3951"/>
                  <p:cNvSpPr/>
                  <p:nvPr/>
                </p:nvSpPr>
                <p:spPr>
                  <a:xfrm>
                    <a:off x="6715601" y="3752384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953" name="Group 3952"/>
                <p:cNvGrpSpPr/>
                <p:nvPr/>
              </p:nvGrpSpPr>
              <p:grpSpPr>
                <a:xfrm>
                  <a:off x="6757387" y="3719454"/>
                  <a:ext cx="28450" cy="37279"/>
                  <a:chOff x="6757387" y="3719454"/>
                  <a:chExt cx="28450" cy="37279"/>
                </a:xfrm>
              </p:grpSpPr>
              <p:sp>
                <p:nvSpPr>
                  <p:cNvPr id="3954" name="Freeform 3953"/>
                  <p:cNvSpPr/>
                  <p:nvPr/>
                </p:nvSpPr>
                <p:spPr>
                  <a:xfrm>
                    <a:off x="6757387" y="3719247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55" name="Freeform 3954"/>
                  <p:cNvSpPr/>
                  <p:nvPr/>
                </p:nvSpPr>
                <p:spPr>
                  <a:xfrm>
                    <a:off x="6757387" y="3752384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56" name="Group 3955"/>
              <p:cNvGrpSpPr/>
              <p:nvPr/>
            </p:nvGrpSpPr>
            <p:grpSpPr>
              <a:xfrm>
                <a:off x="6715713" y="3776088"/>
                <a:ext cx="70569" cy="37538"/>
                <a:chOff x="6715713" y="3776088"/>
                <a:chExt cx="70569" cy="37538"/>
              </a:xfrm>
            </p:grpSpPr>
            <p:grpSp>
              <p:nvGrpSpPr>
                <p:cNvPr id="3957" name="Group 3956"/>
                <p:cNvGrpSpPr/>
                <p:nvPr/>
              </p:nvGrpSpPr>
              <p:grpSpPr>
                <a:xfrm>
                  <a:off x="6715601" y="3776088"/>
                  <a:ext cx="28450" cy="37279"/>
                  <a:chOff x="6715601" y="3776088"/>
                  <a:chExt cx="28450" cy="37279"/>
                </a:xfrm>
              </p:grpSpPr>
              <p:sp>
                <p:nvSpPr>
                  <p:cNvPr id="3958" name="Freeform 3957"/>
                  <p:cNvSpPr/>
                  <p:nvPr/>
                </p:nvSpPr>
                <p:spPr>
                  <a:xfrm>
                    <a:off x="6715601" y="3775881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59" name="Freeform 3958"/>
                  <p:cNvSpPr/>
                  <p:nvPr/>
                </p:nvSpPr>
                <p:spPr>
                  <a:xfrm>
                    <a:off x="6715601" y="380901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960" name="Group 3959"/>
                <p:cNvGrpSpPr/>
                <p:nvPr/>
              </p:nvGrpSpPr>
              <p:grpSpPr>
                <a:xfrm>
                  <a:off x="6757387" y="3776088"/>
                  <a:ext cx="28450" cy="37279"/>
                  <a:chOff x="6757387" y="3776088"/>
                  <a:chExt cx="28450" cy="37279"/>
                </a:xfrm>
              </p:grpSpPr>
              <p:sp>
                <p:nvSpPr>
                  <p:cNvPr id="3961" name="Freeform 3960"/>
                  <p:cNvSpPr/>
                  <p:nvPr/>
                </p:nvSpPr>
                <p:spPr>
                  <a:xfrm>
                    <a:off x="6757387" y="3775881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62" name="Freeform 3961"/>
                  <p:cNvSpPr/>
                  <p:nvPr/>
                </p:nvSpPr>
                <p:spPr>
                  <a:xfrm>
                    <a:off x="6757387" y="380901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63" name="Group 3962"/>
              <p:cNvGrpSpPr/>
              <p:nvPr/>
            </p:nvGrpSpPr>
            <p:grpSpPr>
              <a:xfrm>
                <a:off x="6715713" y="3839514"/>
                <a:ext cx="70569" cy="37538"/>
                <a:chOff x="6715713" y="3839514"/>
                <a:chExt cx="70569" cy="37538"/>
              </a:xfrm>
            </p:grpSpPr>
            <p:grpSp>
              <p:nvGrpSpPr>
                <p:cNvPr id="3964" name="Group 3963"/>
                <p:cNvGrpSpPr/>
                <p:nvPr/>
              </p:nvGrpSpPr>
              <p:grpSpPr>
                <a:xfrm>
                  <a:off x="6715601" y="3839514"/>
                  <a:ext cx="28450" cy="37279"/>
                  <a:chOff x="6715601" y="3839514"/>
                  <a:chExt cx="28450" cy="37279"/>
                </a:xfrm>
              </p:grpSpPr>
              <p:sp>
                <p:nvSpPr>
                  <p:cNvPr id="3965" name="Freeform 3964"/>
                  <p:cNvSpPr/>
                  <p:nvPr/>
                </p:nvSpPr>
                <p:spPr>
                  <a:xfrm>
                    <a:off x="6715601" y="3839307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66" name="Freeform 3965"/>
                  <p:cNvSpPr/>
                  <p:nvPr/>
                </p:nvSpPr>
                <p:spPr>
                  <a:xfrm>
                    <a:off x="6715601" y="3872444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967" name="Group 3966"/>
                <p:cNvGrpSpPr/>
                <p:nvPr/>
              </p:nvGrpSpPr>
              <p:grpSpPr>
                <a:xfrm>
                  <a:off x="6757387" y="3839514"/>
                  <a:ext cx="28450" cy="37279"/>
                  <a:chOff x="6757387" y="3839514"/>
                  <a:chExt cx="28450" cy="37279"/>
                </a:xfrm>
              </p:grpSpPr>
              <p:sp>
                <p:nvSpPr>
                  <p:cNvPr id="3968" name="Freeform 3967"/>
                  <p:cNvSpPr/>
                  <p:nvPr/>
                </p:nvSpPr>
                <p:spPr>
                  <a:xfrm>
                    <a:off x="6757387" y="3839307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69" name="Freeform 3968"/>
                  <p:cNvSpPr/>
                  <p:nvPr/>
                </p:nvSpPr>
                <p:spPr>
                  <a:xfrm>
                    <a:off x="6757387" y="3872444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70" name="Group 3969"/>
              <p:cNvGrpSpPr/>
              <p:nvPr/>
            </p:nvGrpSpPr>
            <p:grpSpPr>
              <a:xfrm>
                <a:off x="6715713" y="3902368"/>
                <a:ext cx="70569" cy="37538"/>
                <a:chOff x="6715713" y="3902368"/>
                <a:chExt cx="70569" cy="37538"/>
              </a:xfrm>
            </p:grpSpPr>
            <p:grpSp>
              <p:nvGrpSpPr>
                <p:cNvPr id="3971" name="Group 3970"/>
                <p:cNvGrpSpPr/>
                <p:nvPr/>
              </p:nvGrpSpPr>
              <p:grpSpPr>
                <a:xfrm>
                  <a:off x="6715601" y="3902368"/>
                  <a:ext cx="28450" cy="37279"/>
                  <a:chOff x="6715601" y="3902368"/>
                  <a:chExt cx="28450" cy="37279"/>
                </a:xfrm>
              </p:grpSpPr>
              <p:sp>
                <p:nvSpPr>
                  <p:cNvPr id="3972" name="Freeform 3971"/>
                  <p:cNvSpPr/>
                  <p:nvPr/>
                </p:nvSpPr>
                <p:spPr>
                  <a:xfrm>
                    <a:off x="6715601" y="3902161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73" name="Freeform 3972"/>
                  <p:cNvSpPr/>
                  <p:nvPr/>
                </p:nvSpPr>
                <p:spPr>
                  <a:xfrm>
                    <a:off x="6715601" y="393529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974" name="Group 3973"/>
                <p:cNvGrpSpPr/>
                <p:nvPr/>
              </p:nvGrpSpPr>
              <p:grpSpPr>
                <a:xfrm>
                  <a:off x="6757387" y="3902368"/>
                  <a:ext cx="28450" cy="37279"/>
                  <a:chOff x="6757387" y="3902368"/>
                  <a:chExt cx="28450" cy="37279"/>
                </a:xfrm>
              </p:grpSpPr>
              <p:sp>
                <p:nvSpPr>
                  <p:cNvPr id="3975" name="Freeform 3974"/>
                  <p:cNvSpPr/>
                  <p:nvPr/>
                </p:nvSpPr>
                <p:spPr>
                  <a:xfrm>
                    <a:off x="6757387" y="3902161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76" name="Freeform 3975"/>
                  <p:cNvSpPr/>
                  <p:nvPr/>
                </p:nvSpPr>
                <p:spPr>
                  <a:xfrm>
                    <a:off x="6757387" y="3935298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77" name="Group 3976"/>
              <p:cNvGrpSpPr/>
              <p:nvPr/>
            </p:nvGrpSpPr>
            <p:grpSpPr>
              <a:xfrm>
                <a:off x="6715713" y="3961134"/>
                <a:ext cx="70569" cy="37538"/>
                <a:chOff x="6715713" y="3961134"/>
                <a:chExt cx="70569" cy="37538"/>
              </a:xfrm>
            </p:grpSpPr>
            <p:grpSp>
              <p:nvGrpSpPr>
                <p:cNvPr id="3978" name="Group 3977"/>
                <p:cNvGrpSpPr/>
                <p:nvPr/>
              </p:nvGrpSpPr>
              <p:grpSpPr>
                <a:xfrm>
                  <a:off x="6715601" y="3961134"/>
                  <a:ext cx="28450" cy="37279"/>
                  <a:chOff x="6715601" y="3961134"/>
                  <a:chExt cx="28450" cy="37279"/>
                </a:xfrm>
              </p:grpSpPr>
              <p:sp>
                <p:nvSpPr>
                  <p:cNvPr id="3979" name="Freeform 3978"/>
                  <p:cNvSpPr/>
                  <p:nvPr/>
                </p:nvSpPr>
                <p:spPr>
                  <a:xfrm>
                    <a:off x="6715601" y="3960928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80" name="Freeform 3979"/>
                  <p:cNvSpPr/>
                  <p:nvPr/>
                </p:nvSpPr>
                <p:spPr>
                  <a:xfrm>
                    <a:off x="6715601" y="3994064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981" name="Group 3980"/>
                <p:cNvGrpSpPr/>
                <p:nvPr/>
              </p:nvGrpSpPr>
              <p:grpSpPr>
                <a:xfrm>
                  <a:off x="6757387" y="3961134"/>
                  <a:ext cx="28450" cy="37279"/>
                  <a:chOff x="6757387" y="3961134"/>
                  <a:chExt cx="28450" cy="37279"/>
                </a:xfrm>
              </p:grpSpPr>
              <p:sp>
                <p:nvSpPr>
                  <p:cNvPr id="3982" name="Freeform 3981"/>
                  <p:cNvSpPr/>
                  <p:nvPr/>
                </p:nvSpPr>
                <p:spPr>
                  <a:xfrm>
                    <a:off x="6757387" y="3960928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83" name="Freeform 3982"/>
                  <p:cNvSpPr/>
                  <p:nvPr/>
                </p:nvSpPr>
                <p:spPr>
                  <a:xfrm>
                    <a:off x="6757387" y="3994064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84" name="Group 3983"/>
              <p:cNvGrpSpPr/>
              <p:nvPr/>
            </p:nvGrpSpPr>
            <p:grpSpPr>
              <a:xfrm>
                <a:off x="6435382" y="3997269"/>
                <a:ext cx="70569" cy="37538"/>
                <a:chOff x="6435382" y="3997269"/>
                <a:chExt cx="70569" cy="37538"/>
              </a:xfrm>
            </p:grpSpPr>
            <p:grpSp>
              <p:nvGrpSpPr>
                <p:cNvPr id="3985" name="Group 3984"/>
                <p:cNvGrpSpPr/>
                <p:nvPr/>
              </p:nvGrpSpPr>
              <p:grpSpPr>
                <a:xfrm>
                  <a:off x="6435270" y="3997269"/>
                  <a:ext cx="28450" cy="37279"/>
                  <a:chOff x="6435270" y="3997269"/>
                  <a:chExt cx="28450" cy="37279"/>
                </a:xfrm>
              </p:grpSpPr>
              <p:sp>
                <p:nvSpPr>
                  <p:cNvPr id="3986" name="Freeform 3985"/>
                  <p:cNvSpPr/>
                  <p:nvPr/>
                </p:nvSpPr>
                <p:spPr>
                  <a:xfrm>
                    <a:off x="6435270" y="3997062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87" name="Freeform 3986"/>
                  <p:cNvSpPr/>
                  <p:nvPr/>
                </p:nvSpPr>
                <p:spPr>
                  <a:xfrm>
                    <a:off x="6435270" y="4030199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  <p:grpSp>
              <p:nvGrpSpPr>
                <p:cNvPr id="3988" name="Group 3987"/>
                <p:cNvGrpSpPr/>
                <p:nvPr/>
              </p:nvGrpSpPr>
              <p:grpSpPr>
                <a:xfrm>
                  <a:off x="6477056" y="3997269"/>
                  <a:ext cx="28450" cy="37279"/>
                  <a:chOff x="6477056" y="3997269"/>
                  <a:chExt cx="28450" cy="37279"/>
                </a:xfrm>
              </p:grpSpPr>
              <p:sp>
                <p:nvSpPr>
                  <p:cNvPr id="3989" name="Freeform 3988"/>
                  <p:cNvSpPr/>
                  <p:nvPr/>
                </p:nvSpPr>
                <p:spPr>
                  <a:xfrm>
                    <a:off x="6477056" y="3997062"/>
                    <a:ext cx="6223" cy="364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23" h="36451">
                        <a:moveTo>
                          <a:pt x="0" y="0"/>
                        </a:moveTo>
                        <a:lnTo>
                          <a:pt x="6223" y="0"/>
                        </a:lnTo>
                        <a:lnTo>
                          <a:pt x="6223" y="36451"/>
                        </a:lnTo>
                        <a:lnTo>
                          <a:pt x="0" y="364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4750" cap="flat">
                    <a:noFill/>
                    <a:miter lim="800000"/>
                  </a:ln>
                </p:spPr>
              </p:sp>
              <p:sp>
                <p:nvSpPr>
                  <p:cNvPr id="3990" name="Freeform 3989"/>
                  <p:cNvSpPr/>
                  <p:nvPr/>
                </p:nvSpPr>
                <p:spPr>
                  <a:xfrm>
                    <a:off x="6477056" y="4030199"/>
                    <a:ext cx="28628" cy="4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628" h="4763">
                        <a:moveTo>
                          <a:pt x="0" y="0"/>
                        </a:moveTo>
                        <a:lnTo>
                          <a:pt x="28628" y="0"/>
                        </a:lnTo>
                        <a:lnTo>
                          <a:pt x="28628" y="4763"/>
                        </a:lnTo>
                        <a:lnTo>
                          <a:pt x="0" y="4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50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91" name="Group 3990"/>
              <p:cNvGrpSpPr/>
              <p:nvPr/>
            </p:nvGrpSpPr>
            <p:grpSpPr>
              <a:xfrm>
                <a:off x="6436518" y="4052567"/>
                <a:ext cx="68295" cy="39774"/>
                <a:chOff x="6436518" y="4052567"/>
                <a:chExt cx="68295" cy="39774"/>
              </a:xfrm>
            </p:grpSpPr>
            <p:grpSp>
              <p:nvGrpSpPr>
                <p:cNvPr id="3992" name="Group 3991"/>
                <p:cNvGrpSpPr/>
                <p:nvPr/>
              </p:nvGrpSpPr>
              <p:grpSpPr>
                <a:xfrm>
                  <a:off x="6436650" y="4053428"/>
                  <a:ext cx="30663" cy="38962"/>
                  <a:chOff x="6436650" y="4053428"/>
                  <a:chExt cx="30663" cy="38962"/>
                </a:xfrm>
              </p:grpSpPr>
              <p:sp>
                <p:nvSpPr>
                  <p:cNvPr id="3993" name="Freeform 3992"/>
                  <p:cNvSpPr/>
                  <p:nvPr/>
                </p:nvSpPr>
                <p:spPr>
                  <a:xfrm>
                    <a:off x="6436824" y="4053327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994" name="Freeform 3993"/>
                  <p:cNvSpPr/>
                  <p:nvPr/>
                </p:nvSpPr>
                <p:spPr>
                  <a:xfrm>
                    <a:off x="6436615" y="4087620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  <p:grpSp>
              <p:nvGrpSpPr>
                <p:cNvPr id="3995" name="Group 3994"/>
                <p:cNvGrpSpPr/>
                <p:nvPr/>
              </p:nvGrpSpPr>
              <p:grpSpPr>
                <a:xfrm>
                  <a:off x="6474150" y="4052567"/>
                  <a:ext cx="30663" cy="38962"/>
                  <a:chOff x="6474150" y="4052567"/>
                  <a:chExt cx="30663" cy="38962"/>
                </a:xfrm>
              </p:grpSpPr>
              <p:sp>
                <p:nvSpPr>
                  <p:cNvPr id="3996" name="Freeform 3995"/>
                  <p:cNvSpPr/>
                  <p:nvPr/>
                </p:nvSpPr>
                <p:spPr>
                  <a:xfrm>
                    <a:off x="6474324" y="4052467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3997" name="Freeform 3996"/>
                  <p:cNvSpPr/>
                  <p:nvPr/>
                </p:nvSpPr>
                <p:spPr>
                  <a:xfrm>
                    <a:off x="6474115" y="4086760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3998" name="Group 3997"/>
              <p:cNvGrpSpPr/>
              <p:nvPr/>
            </p:nvGrpSpPr>
            <p:grpSpPr>
              <a:xfrm>
                <a:off x="6436518" y="4110870"/>
                <a:ext cx="68295" cy="39774"/>
                <a:chOff x="6436518" y="4110870"/>
                <a:chExt cx="68295" cy="39774"/>
              </a:xfrm>
            </p:grpSpPr>
            <p:grpSp>
              <p:nvGrpSpPr>
                <p:cNvPr id="3999" name="Group 3998"/>
                <p:cNvGrpSpPr/>
                <p:nvPr/>
              </p:nvGrpSpPr>
              <p:grpSpPr>
                <a:xfrm>
                  <a:off x="6436650" y="4111730"/>
                  <a:ext cx="30663" cy="38962"/>
                  <a:chOff x="6436650" y="4111730"/>
                  <a:chExt cx="30663" cy="38962"/>
                </a:xfrm>
              </p:grpSpPr>
              <p:sp>
                <p:nvSpPr>
                  <p:cNvPr id="4000" name="Freeform 3999"/>
                  <p:cNvSpPr/>
                  <p:nvPr/>
                </p:nvSpPr>
                <p:spPr>
                  <a:xfrm>
                    <a:off x="6436824" y="4111630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4001" name="Freeform 4000"/>
                  <p:cNvSpPr/>
                  <p:nvPr/>
                </p:nvSpPr>
                <p:spPr>
                  <a:xfrm>
                    <a:off x="6436615" y="4145923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  <p:grpSp>
              <p:nvGrpSpPr>
                <p:cNvPr id="4002" name="Group 4001"/>
                <p:cNvGrpSpPr/>
                <p:nvPr/>
              </p:nvGrpSpPr>
              <p:grpSpPr>
                <a:xfrm>
                  <a:off x="6474150" y="4110870"/>
                  <a:ext cx="30663" cy="38962"/>
                  <a:chOff x="6474150" y="4110870"/>
                  <a:chExt cx="30663" cy="38962"/>
                </a:xfrm>
              </p:grpSpPr>
              <p:sp>
                <p:nvSpPr>
                  <p:cNvPr id="4003" name="Freeform 4002"/>
                  <p:cNvSpPr/>
                  <p:nvPr/>
                </p:nvSpPr>
                <p:spPr>
                  <a:xfrm>
                    <a:off x="6474324" y="4110769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4004" name="Freeform 4003"/>
                  <p:cNvSpPr/>
                  <p:nvPr/>
                </p:nvSpPr>
                <p:spPr>
                  <a:xfrm>
                    <a:off x="6474115" y="4145062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4005" name="Group 4004"/>
              <p:cNvGrpSpPr/>
              <p:nvPr/>
            </p:nvGrpSpPr>
            <p:grpSpPr>
              <a:xfrm>
                <a:off x="6436518" y="4169712"/>
                <a:ext cx="68295" cy="39774"/>
                <a:chOff x="6436518" y="4169712"/>
                <a:chExt cx="68295" cy="39774"/>
              </a:xfrm>
            </p:grpSpPr>
            <p:grpSp>
              <p:nvGrpSpPr>
                <p:cNvPr id="4006" name="Group 4005"/>
                <p:cNvGrpSpPr/>
                <p:nvPr/>
              </p:nvGrpSpPr>
              <p:grpSpPr>
                <a:xfrm>
                  <a:off x="6436650" y="4170573"/>
                  <a:ext cx="30663" cy="38962"/>
                  <a:chOff x="6436650" y="4170573"/>
                  <a:chExt cx="30663" cy="38962"/>
                </a:xfrm>
              </p:grpSpPr>
              <p:sp>
                <p:nvSpPr>
                  <p:cNvPr id="4007" name="Freeform 4006"/>
                  <p:cNvSpPr/>
                  <p:nvPr/>
                </p:nvSpPr>
                <p:spPr>
                  <a:xfrm>
                    <a:off x="6436824" y="4170472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4008" name="Freeform 4007"/>
                  <p:cNvSpPr/>
                  <p:nvPr/>
                </p:nvSpPr>
                <p:spPr>
                  <a:xfrm>
                    <a:off x="6436615" y="4204765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  <p:grpSp>
              <p:nvGrpSpPr>
                <p:cNvPr id="4009" name="Group 4008"/>
                <p:cNvGrpSpPr/>
                <p:nvPr/>
              </p:nvGrpSpPr>
              <p:grpSpPr>
                <a:xfrm>
                  <a:off x="6474150" y="4169712"/>
                  <a:ext cx="30663" cy="38962"/>
                  <a:chOff x="6474150" y="4169712"/>
                  <a:chExt cx="30663" cy="38962"/>
                </a:xfrm>
              </p:grpSpPr>
              <p:sp>
                <p:nvSpPr>
                  <p:cNvPr id="4010" name="Freeform 4009"/>
                  <p:cNvSpPr/>
                  <p:nvPr/>
                </p:nvSpPr>
                <p:spPr>
                  <a:xfrm>
                    <a:off x="6474324" y="4169612"/>
                    <a:ext cx="6551" cy="379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51" h="37988">
                        <a:moveTo>
                          <a:pt x="455" y="244"/>
                        </a:moveTo>
                        <a:lnTo>
                          <a:pt x="6628" y="155"/>
                        </a:lnTo>
                        <a:lnTo>
                          <a:pt x="6628" y="37988"/>
                        </a:lnTo>
                        <a:lnTo>
                          <a:pt x="176" y="37574"/>
                        </a:lnTo>
                        <a:lnTo>
                          <a:pt x="455" y="244"/>
                        </a:lnTo>
                        <a:close/>
                      </a:path>
                    </a:pathLst>
                  </a:custGeom>
                  <a:solidFill>
                    <a:srgbClr val="003366"/>
                  </a:solidFill>
                  <a:ln w="1373" cap="flat">
                    <a:noFill/>
                    <a:miter lim="800000"/>
                  </a:ln>
                </p:spPr>
              </p:sp>
              <p:sp>
                <p:nvSpPr>
                  <p:cNvPr id="4011" name="Freeform 4010"/>
                  <p:cNvSpPr/>
                  <p:nvPr/>
                </p:nvSpPr>
                <p:spPr>
                  <a:xfrm>
                    <a:off x="6474115" y="4203905"/>
                    <a:ext cx="30524" cy="51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524" h="5195">
                        <a:moveTo>
                          <a:pt x="243" y="-291"/>
                        </a:moveTo>
                        <a:lnTo>
                          <a:pt x="30524" y="-357"/>
                        </a:lnTo>
                        <a:lnTo>
                          <a:pt x="30625" y="4741"/>
                        </a:lnTo>
                        <a:lnTo>
                          <a:pt x="102" y="4903"/>
                        </a:lnTo>
                        <a:lnTo>
                          <a:pt x="243" y="-291"/>
                        </a:lnTo>
                        <a:close/>
                      </a:path>
                    </a:pathLst>
                  </a:custGeom>
                  <a:solidFill>
                    <a:srgbClr val="DEE4EC"/>
                  </a:solidFill>
                  <a:ln w="1373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4012" name="Group 4011"/>
              <p:cNvGrpSpPr/>
              <p:nvPr/>
            </p:nvGrpSpPr>
            <p:grpSpPr>
              <a:xfrm>
                <a:off x="6531790" y="3718214"/>
                <a:ext cx="149471" cy="37538"/>
                <a:chOff x="6531790" y="3718214"/>
                <a:chExt cx="149471" cy="37538"/>
              </a:xfrm>
            </p:grpSpPr>
            <p:grpSp>
              <p:nvGrpSpPr>
                <p:cNvPr id="4013" name="Group 4012"/>
                <p:cNvGrpSpPr/>
                <p:nvPr/>
              </p:nvGrpSpPr>
              <p:grpSpPr>
                <a:xfrm>
                  <a:off x="6532068" y="3718214"/>
                  <a:ext cx="70568" cy="37538"/>
                  <a:chOff x="6532068" y="3718214"/>
                  <a:chExt cx="70568" cy="37538"/>
                </a:xfrm>
              </p:grpSpPr>
              <p:grpSp>
                <p:nvGrpSpPr>
                  <p:cNvPr id="4014" name="Group 4013"/>
                  <p:cNvGrpSpPr/>
                  <p:nvPr/>
                </p:nvGrpSpPr>
                <p:grpSpPr>
                  <a:xfrm>
                    <a:off x="6531957" y="3718214"/>
                    <a:ext cx="28450" cy="37279"/>
                    <a:chOff x="6531957" y="3718214"/>
                    <a:chExt cx="28450" cy="37279"/>
                  </a:xfrm>
                </p:grpSpPr>
                <p:sp>
                  <p:nvSpPr>
                    <p:cNvPr id="4015" name="Freeform 4014"/>
                    <p:cNvSpPr/>
                    <p:nvPr/>
                  </p:nvSpPr>
                  <p:spPr>
                    <a:xfrm>
                      <a:off x="6531957" y="37180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16" name="Freeform 4015"/>
                    <p:cNvSpPr/>
                    <p:nvPr/>
                  </p:nvSpPr>
                  <p:spPr>
                    <a:xfrm>
                      <a:off x="6531957" y="37511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17" name="Group 4016"/>
                  <p:cNvGrpSpPr/>
                  <p:nvPr/>
                </p:nvGrpSpPr>
                <p:grpSpPr>
                  <a:xfrm>
                    <a:off x="6573743" y="3718214"/>
                    <a:ext cx="28450" cy="37279"/>
                    <a:chOff x="6573743" y="3718214"/>
                    <a:chExt cx="28450" cy="37279"/>
                  </a:xfrm>
                </p:grpSpPr>
                <p:sp>
                  <p:nvSpPr>
                    <p:cNvPr id="4018" name="Freeform 4017"/>
                    <p:cNvSpPr/>
                    <p:nvPr/>
                  </p:nvSpPr>
                  <p:spPr>
                    <a:xfrm>
                      <a:off x="6573743" y="37180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19" name="Freeform 4018"/>
                    <p:cNvSpPr/>
                    <p:nvPr/>
                  </p:nvSpPr>
                  <p:spPr>
                    <a:xfrm>
                      <a:off x="6573743" y="37511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020" name="Group 4019"/>
                <p:cNvGrpSpPr/>
                <p:nvPr/>
              </p:nvGrpSpPr>
              <p:grpSpPr>
                <a:xfrm>
                  <a:off x="6610971" y="3718214"/>
                  <a:ext cx="70568" cy="37538"/>
                  <a:chOff x="6610971" y="3718214"/>
                  <a:chExt cx="70568" cy="37538"/>
                </a:xfrm>
              </p:grpSpPr>
              <p:grpSp>
                <p:nvGrpSpPr>
                  <p:cNvPr id="4021" name="Group 4020"/>
                  <p:cNvGrpSpPr/>
                  <p:nvPr/>
                </p:nvGrpSpPr>
                <p:grpSpPr>
                  <a:xfrm>
                    <a:off x="6610860" y="3718214"/>
                    <a:ext cx="28450" cy="37279"/>
                    <a:chOff x="6610860" y="3718214"/>
                    <a:chExt cx="28450" cy="37279"/>
                  </a:xfrm>
                </p:grpSpPr>
                <p:sp>
                  <p:nvSpPr>
                    <p:cNvPr id="4022" name="Freeform 4021"/>
                    <p:cNvSpPr/>
                    <p:nvPr/>
                  </p:nvSpPr>
                  <p:spPr>
                    <a:xfrm>
                      <a:off x="6610860" y="37180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23" name="Freeform 4022"/>
                    <p:cNvSpPr/>
                    <p:nvPr/>
                  </p:nvSpPr>
                  <p:spPr>
                    <a:xfrm>
                      <a:off x="6610860" y="37511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24" name="Group 4023"/>
                  <p:cNvGrpSpPr/>
                  <p:nvPr/>
                </p:nvGrpSpPr>
                <p:grpSpPr>
                  <a:xfrm>
                    <a:off x="6652645" y="3718214"/>
                    <a:ext cx="28450" cy="37279"/>
                    <a:chOff x="6652645" y="3718214"/>
                    <a:chExt cx="28450" cy="37279"/>
                  </a:xfrm>
                </p:grpSpPr>
                <p:sp>
                  <p:nvSpPr>
                    <p:cNvPr id="4025" name="Freeform 4024"/>
                    <p:cNvSpPr/>
                    <p:nvPr/>
                  </p:nvSpPr>
                  <p:spPr>
                    <a:xfrm>
                      <a:off x="6652645" y="37180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26" name="Freeform 4025"/>
                    <p:cNvSpPr/>
                    <p:nvPr/>
                  </p:nvSpPr>
                  <p:spPr>
                    <a:xfrm>
                      <a:off x="6652645" y="37511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027" name="Group 4026"/>
              <p:cNvGrpSpPr/>
              <p:nvPr/>
            </p:nvGrpSpPr>
            <p:grpSpPr>
              <a:xfrm>
                <a:off x="6531790" y="3777328"/>
                <a:ext cx="149471" cy="37538"/>
                <a:chOff x="6531790" y="3777328"/>
                <a:chExt cx="149471" cy="37538"/>
              </a:xfrm>
            </p:grpSpPr>
            <p:grpSp>
              <p:nvGrpSpPr>
                <p:cNvPr id="4028" name="Group 4027"/>
                <p:cNvGrpSpPr/>
                <p:nvPr/>
              </p:nvGrpSpPr>
              <p:grpSpPr>
                <a:xfrm>
                  <a:off x="6532068" y="3777328"/>
                  <a:ext cx="70568" cy="37538"/>
                  <a:chOff x="6532068" y="3777328"/>
                  <a:chExt cx="70568" cy="37538"/>
                </a:xfrm>
              </p:grpSpPr>
              <p:grpSp>
                <p:nvGrpSpPr>
                  <p:cNvPr id="4029" name="Group 4028"/>
                  <p:cNvGrpSpPr/>
                  <p:nvPr/>
                </p:nvGrpSpPr>
                <p:grpSpPr>
                  <a:xfrm>
                    <a:off x="6531957" y="3777328"/>
                    <a:ext cx="28450" cy="37279"/>
                    <a:chOff x="6531957" y="3777328"/>
                    <a:chExt cx="28450" cy="37279"/>
                  </a:xfrm>
                </p:grpSpPr>
                <p:sp>
                  <p:nvSpPr>
                    <p:cNvPr id="4030" name="Freeform 4029"/>
                    <p:cNvSpPr/>
                    <p:nvPr/>
                  </p:nvSpPr>
                  <p:spPr>
                    <a:xfrm>
                      <a:off x="6531957" y="377712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31" name="Freeform 4030"/>
                    <p:cNvSpPr/>
                    <p:nvPr/>
                  </p:nvSpPr>
                  <p:spPr>
                    <a:xfrm>
                      <a:off x="6531957" y="381025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32" name="Group 4031"/>
                  <p:cNvGrpSpPr/>
                  <p:nvPr/>
                </p:nvGrpSpPr>
                <p:grpSpPr>
                  <a:xfrm>
                    <a:off x="6573743" y="3777328"/>
                    <a:ext cx="28450" cy="37279"/>
                    <a:chOff x="6573743" y="3777328"/>
                    <a:chExt cx="28450" cy="37279"/>
                  </a:xfrm>
                </p:grpSpPr>
                <p:sp>
                  <p:nvSpPr>
                    <p:cNvPr id="4033" name="Freeform 4032"/>
                    <p:cNvSpPr/>
                    <p:nvPr/>
                  </p:nvSpPr>
                  <p:spPr>
                    <a:xfrm>
                      <a:off x="6573743" y="377712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34" name="Freeform 4033"/>
                    <p:cNvSpPr/>
                    <p:nvPr/>
                  </p:nvSpPr>
                  <p:spPr>
                    <a:xfrm>
                      <a:off x="6573743" y="381025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035" name="Group 4034"/>
                <p:cNvGrpSpPr/>
                <p:nvPr/>
              </p:nvGrpSpPr>
              <p:grpSpPr>
                <a:xfrm>
                  <a:off x="6610971" y="3777328"/>
                  <a:ext cx="70568" cy="37538"/>
                  <a:chOff x="6610971" y="3777328"/>
                  <a:chExt cx="70568" cy="37538"/>
                </a:xfrm>
              </p:grpSpPr>
              <p:grpSp>
                <p:nvGrpSpPr>
                  <p:cNvPr id="4036" name="Group 4035"/>
                  <p:cNvGrpSpPr/>
                  <p:nvPr/>
                </p:nvGrpSpPr>
                <p:grpSpPr>
                  <a:xfrm>
                    <a:off x="6610860" y="3777328"/>
                    <a:ext cx="28450" cy="37279"/>
                    <a:chOff x="6610860" y="3777328"/>
                    <a:chExt cx="28450" cy="37279"/>
                  </a:xfrm>
                </p:grpSpPr>
                <p:sp>
                  <p:nvSpPr>
                    <p:cNvPr id="4037" name="Freeform 4036"/>
                    <p:cNvSpPr/>
                    <p:nvPr/>
                  </p:nvSpPr>
                  <p:spPr>
                    <a:xfrm>
                      <a:off x="6610860" y="377712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38" name="Freeform 4037"/>
                    <p:cNvSpPr/>
                    <p:nvPr/>
                  </p:nvSpPr>
                  <p:spPr>
                    <a:xfrm>
                      <a:off x="6610860" y="381025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39" name="Group 4038"/>
                  <p:cNvGrpSpPr/>
                  <p:nvPr/>
                </p:nvGrpSpPr>
                <p:grpSpPr>
                  <a:xfrm>
                    <a:off x="6652645" y="3777328"/>
                    <a:ext cx="28450" cy="37279"/>
                    <a:chOff x="6652645" y="3777328"/>
                    <a:chExt cx="28450" cy="37279"/>
                  </a:xfrm>
                </p:grpSpPr>
                <p:sp>
                  <p:nvSpPr>
                    <p:cNvPr id="4040" name="Freeform 4039"/>
                    <p:cNvSpPr/>
                    <p:nvPr/>
                  </p:nvSpPr>
                  <p:spPr>
                    <a:xfrm>
                      <a:off x="6652645" y="377712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41" name="Freeform 4040"/>
                    <p:cNvSpPr/>
                    <p:nvPr/>
                  </p:nvSpPr>
                  <p:spPr>
                    <a:xfrm>
                      <a:off x="6652645" y="381025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042" name="Group 4041"/>
              <p:cNvGrpSpPr/>
              <p:nvPr/>
            </p:nvGrpSpPr>
            <p:grpSpPr>
              <a:xfrm>
                <a:off x="6531790" y="3657751"/>
                <a:ext cx="149471" cy="37538"/>
                <a:chOff x="6531790" y="3657751"/>
                <a:chExt cx="149471" cy="37538"/>
              </a:xfrm>
            </p:grpSpPr>
            <p:grpSp>
              <p:nvGrpSpPr>
                <p:cNvPr id="4043" name="Group 4042"/>
                <p:cNvGrpSpPr/>
                <p:nvPr/>
              </p:nvGrpSpPr>
              <p:grpSpPr>
                <a:xfrm>
                  <a:off x="6532068" y="3657751"/>
                  <a:ext cx="70568" cy="37538"/>
                  <a:chOff x="6532068" y="3657751"/>
                  <a:chExt cx="70568" cy="37538"/>
                </a:xfrm>
              </p:grpSpPr>
              <p:grpSp>
                <p:nvGrpSpPr>
                  <p:cNvPr id="4044" name="Group 4043"/>
                  <p:cNvGrpSpPr/>
                  <p:nvPr/>
                </p:nvGrpSpPr>
                <p:grpSpPr>
                  <a:xfrm>
                    <a:off x="6531957" y="3657751"/>
                    <a:ext cx="28450" cy="37279"/>
                    <a:chOff x="6531957" y="3657751"/>
                    <a:chExt cx="28450" cy="37279"/>
                  </a:xfrm>
                </p:grpSpPr>
                <p:sp>
                  <p:nvSpPr>
                    <p:cNvPr id="4045" name="Freeform 4044"/>
                    <p:cNvSpPr/>
                    <p:nvPr/>
                  </p:nvSpPr>
                  <p:spPr>
                    <a:xfrm>
                      <a:off x="6531957" y="3657544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46" name="Freeform 4045"/>
                    <p:cNvSpPr/>
                    <p:nvPr/>
                  </p:nvSpPr>
                  <p:spPr>
                    <a:xfrm>
                      <a:off x="6531957" y="3690681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47" name="Group 4046"/>
                  <p:cNvGrpSpPr/>
                  <p:nvPr/>
                </p:nvGrpSpPr>
                <p:grpSpPr>
                  <a:xfrm>
                    <a:off x="6573743" y="3657751"/>
                    <a:ext cx="28450" cy="37279"/>
                    <a:chOff x="6573743" y="3657751"/>
                    <a:chExt cx="28450" cy="37279"/>
                  </a:xfrm>
                </p:grpSpPr>
                <p:sp>
                  <p:nvSpPr>
                    <p:cNvPr id="4048" name="Freeform 4047"/>
                    <p:cNvSpPr/>
                    <p:nvPr/>
                  </p:nvSpPr>
                  <p:spPr>
                    <a:xfrm>
                      <a:off x="6573743" y="3657544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49" name="Freeform 4048"/>
                    <p:cNvSpPr/>
                    <p:nvPr/>
                  </p:nvSpPr>
                  <p:spPr>
                    <a:xfrm>
                      <a:off x="6573743" y="3690681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050" name="Group 4049"/>
                <p:cNvGrpSpPr/>
                <p:nvPr/>
              </p:nvGrpSpPr>
              <p:grpSpPr>
                <a:xfrm>
                  <a:off x="6610971" y="3657751"/>
                  <a:ext cx="70568" cy="37538"/>
                  <a:chOff x="6610971" y="3657751"/>
                  <a:chExt cx="70568" cy="37538"/>
                </a:xfrm>
              </p:grpSpPr>
              <p:grpSp>
                <p:nvGrpSpPr>
                  <p:cNvPr id="4051" name="Group 4050"/>
                  <p:cNvGrpSpPr/>
                  <p:nvPr/>
                </p:nvGrpSpPr>
                <p:grpSpPr>
                  <a:xfrm>
                    <a:off x="6610860" y="3657751"/>
                    <a:ext cx="28450" cy="37279"/>
                    <a:chOff x="6610860" y="3657751"/>
                    <a:chExt cx="28450" cy="37279"/>
                  </a:xfrm>
                </p:grpSpPr>
                <p:sp>
                  <p:nvSpPr>
                    <p:cNvPr id="4052" name="Freeform 4051"/>
                    <p:cNvSpPr/>
                    <p:nvPr/>
                  </p:nvSpPr>
                  <p:spPr>
                    <a:xfrm>
                      <a:off x="6610860" y="3657544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53" name="Freeform 4052"/>
                    <p:cNvSpPr/>
                    <p:nvPr/>
                  </p:nvSpPr>
                  <p:spPr>
                    <a:xfrm>
                      <a:off x="6610860" y="3690681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54" name="Group 4053"/>
                  <p:cNvGrpSpPr/>
                  <p:nvPr/>
                </p:nvGrpSpPr>
                <p:grpSpPr>
                  <a:xfrm>
                    <a:off x="6652645" y="3657751"/>
                    <a:ext cx="28450" cy="37279"/>
                    <a:chOff x="6652645" y="3657751"/>
                    <a:chExt cx="28450" cy="37279"/>
                  </a:xfrm>
                </p:grpSpPr>
                <p:sp>
                  <p:nvSpPr>
                    <p:cNvPr id="4055" name="Freeform 4054"/>
                    <p:cNvSpPr/>
                    <p:nvPr/>
                  </p:nvSpPr>
                  <p:spPr>
                    <a:xfrm>
                      <a:off x="6652645" y="3657544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56" name="Freeform 4055"/>
                    <p:cNvSpPr/>
                    <p:nvPr/>
                  </p:nvSpPr>
                  <p:spPr>
                    <a:xfrm>
                      <a:off x="6652645" y="3690681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057" name="Group 4056"/>
              <p:cNvGrpSpPr/>
              <p:nvPr/>
            </p:nvGrpSpPr>
            <p:grpSpPr>
              <a:xfrm>
                <a:off x="6531790" y="3839514"/>
                <a:ext cx="149471" cy="37538"/>
                <a:chOff x="6531790" y="3839514"/>
                <a:chExt cx="149471" cy="37538"/>
              </a:xfrm>
            </p:grpSpPr>
            <p:grpSp>
              <p:nvGrpSpPr>
                <p:cNvPr id="4058" name="Group 4057"/>
                <p:cNvGrpSpPr/>
                <p:nvPr/>
              </p:nvGrpSpPr>
              <p:grpSpPr>
                <a:xfrm>
                  <a:off x="6532068" y="3839514"/>
                  <a:ext cx="70568" cy="37538"/>
                  <a:chOff x="6532068" y="3839514"/>
                  <a:chExt cx="70568" cy="37538"/>
                </a:xfrm>
              </p:grpSpPr>
              <p:grpSp>
                <p:nvGrpSpPr>
                  <p:cNvPr id="4059" name="Group 4058"/>
                  <p:cNvGrpSpPr/>
                  <p:nvPr/>
                </p:nvGrpSpPr>
                <p:grpSpPr>
                  <a:xfrm>
                    <a:off x="6531957" y="3839514"/>
                    <a:ext cx="28450" cy="37279"/>
                    <a:chOff x="6531957" y="3839514"/>
                    <a:chExt cx="28450" cy="37279"/>
                  </a:xfrm>
                </p:grpSpPr>
                <p:sp>
                  <p:nvSpPr>
                    <p:cNvPr id="4060" name="Freeform 4059"/>
                    <p:cNvSpPr/>
                    <p:nvPr/>
                  </p:nvSpPr>
                  <p:spPr>
                    <a:xfrm>
                      <a:off x="6531957" y="38393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61" name="Freeform 4060"/>
                    <p:cNvSpPr/>
                    <p:nvPr/>
                  </p:nvSpPr>
                  <p:spPr>
                    <a:xfrm>
                      <a:off x="6531957" y="38724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62" name="Group 4061"/>
                  <p:cNvGrpSpPr/>
                  <p:nvPr/>
                </p:nvGrpSpPr>
                <p:grpSpPr>
                  <a:xfrm>
                    <a:off x="6573743" y="3839514"/>
                    <a:ext cx="28450" cy="37279"/>
                    <a:chOff x="6573743" y="3839514"/>
                    <a:chExt cx="28450" cy="37279"/>
                  </a:xfrm>
                </p:grpSpPr>
                <p:sp>
                  <p:nvSpPr>
                    <p:cNvPr id="4063" name="Freeform 4062"/>
                    <p:cNvSpPr/>
                    <p:nvPr/>
                  </p:nvSpPr>
                  <p:spPr>
                    <a:xfrm>
                      <a:off x="6573743" y="38393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64" name="Freeform 4063"/>
                    <p:cNvSpPr/>
                    <p:nvPr/>
                  </p:nvSpPr>
                  <p:spPr>
                    <a:xfrm>
                      <a:off x="6573743" y="38724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065" name="Group 4064"/>
                <p:cNvGrpSpPr/>
                <p:nvPr/>
              </p:nvGrpSpPr>
              <p:grpSpPr>
                <a:xfrm>
                  <a:off x="6610971" y="3839514"/>
                  <a:ext cx="70568" cy="37538"/>
                  <a:chOff x="6610971" y="3839514"/>
                  <a:chExt cx="70568" cy="37538"/>
                </a:xfrm>
              </p:grpSpPr>
              <p:grpSp>
                <p:nvGrpSpPr>
                  <p:cNvPr id="4066" name="Group 4065"/>
                  <p:cNvGrpSpPr/>
                  <p:nvPr/>
                </p:nvGrpSpPr>
                <p:grpSpPr>
                  <a:xfrm>
                    <a:off x="6610860" y="3839514"/>
                    <a:ext cx="28450" cy="37279"/>
                    <a:chOff x="6610860" y="3839514"/>
                    <a:chExt cx="28450" cy="37279"/>
                  </a:xfrm>
                </p:grpSpPr>
                <p:sp>
                  <p:nvSpPr>
                    <p:cNvPr id="4067" name="Freeform 4066"/>
                    <p:cNvSpPr/>
                    <p:nvPr/>
                  </p:nvSpPr>
                  <p:spPr>
                    <a:xfrm>
                      <a:off x="6610860" y="38393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68" name="Freeform 4067"/>
                    <p:cNvSpPr/>
                    <p:nvPr/>
                  </p:nvSpPr>
                  <p:spPr>
                    <a:xfrm>
                      <a:off x="6610860" y="38724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69" name="Group 4068"/>
                  <p:cNvGrpSpPr/>
                  <p:nvPr/>
                </p:nvGrpSpPr>
                <p:grpSpPr>
                  <a:xfrm>
                    <a:off x="6652645" y="3839514"/>
                    <a:ext cx="28450" cy="37279"/>
                    <a:chOff x="6652645" y="3839514"/>
                    <a:chExt cx="28450" cy="37279"/>
                  </a:xfrm>
                </p:grpSpPr>
                <p:sp>
                  <p:nvSpPr>
                    <p:cNvPr id="4070" name="Freeform 4069"/>
                    <p:cNvSpPr/>
                    <p:nvPr/>
                  </p:nvSpPr>
                  <p:spPr>
                    <a:xfrm>
                      <a:off x="6652645" y="383930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71" name="Freeform 4070"/>
                    <p:cNvSpPr/>
                    <p:nvPr/>
                  </p:nvSpPr>
                  <p:spPr>
                    <a:xfrm>
                      <a:off x="6652645" y="387244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072" name="Group 4071"/>
              <p:cNvGrpSpPr/>
              <p:nvPr/>
            </p:nvGrpSpPr>
            <p:grpSpPr>
              <a:xfrm>
                <a:off x="6531790" y="3902368"/>
                <a:ext cx="149471" cy="37538"/>
                <a:chOff x="6531790" y="3902368"/>
                <a:chExt cx="149471" cy="37538"/>
              </a:xfrm>
            </p:grpSpPr>
            <p:grpSp>
              <p:nvGrpSpPr>
                <p:cNvPr id="4073" name="Group 4072"/>
                <p:cNvGrpSpPr/>
                <p:nvPr/>
              </p:nvGrpSpPr>
              <p:grpSpPr>
                <a:xfrm>
                  <a:off x="6532068" y="3902368"/>
                  <a:ext cx="70568" cy="37538"/>
                  <a:chOff x="6532068" y="3902368"/>
                  <a:chExt cx="70568" cy="37538"/>
                </a:xfrm>
              </p:grpSpPr>
              <p:grpSp>
                <p:nvGrpSpPr>
                  <p:cNvPr id="4074" name="Group 4073"/>
                  <p:cNvGrpSpPr/>
                  <p:nvPr/>
                </p:nvGrpSpPr>
                <p:grpSpPr>
                  <a:xfrm>
                    <a:off x="6531957" y="3902368"/>
                    <a:ext cx="28450" cy="37279"/>
                    <a:chOff x="6531957" y="3902368"/>
                    <a:chExt cx="28450" cy="37279"/>
                  </a:xfrm>
                </p:grpSpPr>
                <p:sp>
                  <p:nvSpPr>
                    <p:cNvPr id="4075" name="Freeform 4074"/>
                    <p:cNvSpPr/>
                    <p:nvPr/>
                  </p:nvSpPr>
                  <p:spPr>
                    <a:xfrm>
                      <a:off x="6531957" y="390216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76" name="Freeform 4075"/>
                    <p:cNvSpPr/>
                    <p:nvPr/>
                  </p:nvSpPr>
                  <p:spPr>
                    <a:xfrm>
                      <a:off x="6531957" y="393529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77" name="Group 4076"/>
                  <p:cNvGrpSpPr/>
                  <p:nvPr/>
                </p:nvGrpSpPr>
                <p:grpSpPr>
                  <a:xfrm>
                    <a:off x="6573743" y="3902368"/>
                    <a:ext cx="28450" cy="37279"/>
                    <a:chOff x="6573743" y="3902368"/>
                    <a:chExt cx="28450" cy="37279"/>
                  </a:xfrm>
                </p:grpSpPr>
                <p:sp>
                  <p:nvSpPr>
                    <p:cNvPr id="4078" name="Freeform 4077"/>
                    <p:cNvSpPr/>
                    <p:nvPr/>
                  </p:nvSpPr>
                  <p:spPr>
                    <a:xfrm>
                      <a:off x="6573743" y="390216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79" name="Freeform 4078"/>
                    <p:cNvSpPr/>
                    <p:nvPr/>
                  </p:nvSpPr>
                  <p:spPr>
                    <a:xfrm>
                      <a:off x="6573743" y="393529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080" name="Group 4079"/>
                <p:cNvGrpSpPr/>
                <p:nvPr/>
              </p:nvGrpSpPr>
              <p:grpSpPr>
                <a:xfrm>
                  <a:off x="6610971" y="3902368"/>
                  <a:ext cx="70568" cy="37538"/>
                  <a:chOff x="6610971" y="3902368"/>
                  <a:chExt cx="70568" cy="37538"/>
                </a:xfrm>
              </p:grpSpPr>
              <p:grpSp>
                <p:nvGrpSpPr>
                  <p:cNvPr id="4081" name="Group 4080"/>
                  <p:cNvGrpSpPr/>
                  <p:nvPr/>
                </p:nvGrpSpPr>
                <p:grpSpPr>
                  <a:xfrm>
                    <a:off x="6610860" y="3902368"/>
                    <a:ext cx="28450" cy="37279"/>
                    <a:chOff x="6610860" y="3902368"/>
                    <a:chExt cx="28450" cy="37279"/>
                  </a:xfrm>
                </p:grpSpPr>
                <p:sp>
                  <p:nvSpPr>
                    <p:cNvPr id="4082" name="Freeform 4081"/>
                    <p:cNvSpPr/>
                    <p:nvPr/>
                  </p:nvSpPr>
                  <p:spPr>
                    <a:xfrm>
                      <a:off x="6610860" y="390216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83" name="Freeform 4082"/>
                    <p:cNvSpPr/>
                    <p:nvPr/>
                  </p:nvSpPr>
                  <p:spPr>
                    <a:xfrm>
                      <a:off x="6610860" y="393529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84" name="Group 4083"/>
                  <p:cNvGrpSpPr/>
                  <p:nvPr/>
                </p:nvGrpSpPr>
                <p:grpSpPr>
                  <a:xfrm>
                    <a:off x="6652645" y="3902368"/>
                    <a:ext cx="28450" cy="37279"/>
                    <a:chOff x="6652645" y="3902368"/>
                    <a:chExt cx="28450" cy="37279"/>
                  </a:xfrm>
                </p:grpSpPr>
                <p:sp>
                  <p:nvSpPr>
                    <p:cNvPr id="4085" name="Freeform 4084"/>
                    <p:cNvSpPr/>
                    <p:nvPr/>
                  </p:nvSpPr>
                  <p:spPr>
                    <a:xfrm>
                      <a:off x="6652645" y="3902161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86" name="Freeform 4085"/>
                    <p:cNvSpPr/>
                    <p:nvPr/>
                  </p:nvSpPr>
                  <p:spPr>
                    <a:xfrm>
                      <a:off x="6652645" y="3935298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087" name="Group 4086"/>
              <p:cNvGrpSpPr/>
              <p:nvPr/>
            </p:nvGrpSpPr>
            <p:grpSpPr>
              <a:xfrm>
                <a:off x="6531790" y="3961134"/>
                <a:ext cx="149471" cy="37538"/>
                <a:chOff x="6531790" y="3961134"/>
                <a:chExt cx="149471" cy="37538"/>
              </a:xfrm>
            </p:grpSpPr>
            <p:grpSp>
              <p:nvGrpSpPr>
                <p:cNvPr id="4088" name="Group 4087"/>
                <p:cNvGrpSpPr/>
                <p:nvPr/>
              </p:nvGrpSpPr>
              <p:grpSpPr>
                <a:xfrm>
                  <a:off x="6532068" y="3961134"/>
                  <a:ext cx="70568" cy="37538"/>
                  <a:chOff x="6532068" y="3961134"/>
                  <a:chExt cx="70568" cy="37538"/>
                </a:xfrm>
              </p:grpSpPr>
              <p:grpSp>
                <p:nvGrpSpPr>
                  <p:cNvPr id="4089" name="Group 4088"/>
                  <p:cNvGrpSpPr/>
                  <p:nvPr/>
                </p:nvGrpSpPr>
                <p:grpSpPr>
                  <a:xfrm>
                    <a:off x="6531957" y="3961134"/>
                    <a:ext cx="28450" cy="37279"/>
                    <a:chOff x="6531957" y="3961134"/>
                    <a:chExt cx="28450" cy="37279"/>
                  </a:xfrm>
                </p:grpSpPr>
                <p:sp>
                  <p:nvSpPr>
                    <p:cNvPr id="4090" name="Freeform 4089"/>
                    <p:cNvSpPr/>
                    <p:nvPr/>
                  </p:nvSpPr>
                  <p:spPr>
                    <a:xfrm>
                      <a:off x="6531957" y="396092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91" name="Freeform 4090"/>
                    <p:cNvSpPr/>
                    <p:nvPr/>
                  </p:nvSpPr>
                  <p:spPr>
                    <a:xfrm>
                      <a:off x="6531957" y="399406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92" name="Group 4091"/>
                  <p:cNvGrpSpPr/>
                  <p:nvPr/>
                </p:nvGrpSpPr>
                <p:grpSpPr>
                  <a:xfrm>
                    <a:off x="6573743" y="3961134"/>
                    <a:ext cx="28450" cy="37279"/>
                    <a:chOff x="6573743" y="3961134"/>
                    <a:chExt cx="28450" cy="37279"/>
                  </a:xfrm>
                </p:grpSpPr>
                <p:sp>
                  <p:nvSpPr>
                    <p:cNvPr id="4093" name="Freeform 4092"/>
                    <p:cNvSpPr/>
                    <p:nvPr/>
                  </p:nvSpPr>
                  <p:spPr>
                    <a:xfrm>
                      <a:off x="6573743" y="396092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94" name="Freeform 4093"/>
                    <p:cNvSpPr/>
                    <p:nvPr/>
                  </p:nvSpPr>
                  <p:spPr>
                    <a:xfrm>
                      <a:off x="6573743" y="399406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095" name="Group 4094"/>
                <p:cNvGrpSpPr/>
                <p:nvPr/>
              </p:nvGrpSpPr>
              <p:grpSpPr>
                <a:xfrm>
                  <a:off x="6610971" y="3961134"/>
                  <a:ext cx="70568" cy="37538"/>
                  <a:chOff x="6610971" y="3961134"/>
                  <a:chExt cx="70568" cy="37538"/>
                </a:xfrm>
              </p:grpSpPr>
              <p:grpSp>
                <p:nvGrpSpPr>
                  <p:cNvPr id="4096" name="Group 4095"/>
                  <p:cNvGrpSpPr/>
                  <p:nvPr/>
                </p:nvGrpSpPr>
                <p:grpSpPr>
                  <a:xfrm>
                    <a:off x="6610860" y="3961134"/>
                    <a:ext cx="28450" cy="37279"/>
                    <a:chOff x="6610860" y="3961134"/>
                    <a:chExt cx="28450" cy="37279"/>
                  </a:xfrm>
                </p:grpSpPr>
                <p:sp>
                  <p:nvSpPr>
                    <p:cNvPr id="4097" name="Freeform 4096"/>
                    <p:cNvSpPr/>
                    <p:nvPr/>
                  </p:nvSpPr>
                  <p:spPr>
                    <a:xfrm>
                      <a:off x="6610860" y="396092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098" name="Freeform 4097"/>
                    <p:cNvSpPr/>
                    <p:nvPr/>
                  </p:nvSpPr>
                  <p:spPr>
                    <a:xfrm>
                      <a:off x="6610860" y="399406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099" name="Group 4098"/>
                  <p:cNvGrpSpPr/>
                  <p:nvPr/>
                </p:nvGrpSpPr>
                <p:grpSpPr>
                  <a:xfrm>
                    <a:off x="6652645" y="3961134"/>
                    <a:ext cx="28450" cy="37279"/>
                    <a:chOff x="6652645" y="3961134"/>
                    <a:chExt cx="28450" cy="37279"/>
                  </a:xfrm>
                </p:grpSpPr>
                <p:sp>
                  <p:nvSpPr>
                    <p:cNvPr id="4100" name="Freeform 4099"/>
                    <p:cNvSpPr/>
                    <p:nvPr/>
                  </p:nvSpPr>
                  <p:spPr>
                    <a:xfrm>
                      <a:off x="6652645" y="3960928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01" name="Freeform 4100"/>
                    <p:cNvSpPr/>
                    <p:nvPr/>
                  </p:nvSpPr>
                  <p:spPr>
                    <a:xfrm>
                      <a:off x="6652645" y="399406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102" name="Group 4101"/>
              <p:cNvGrpSpPr/>
              <p:nvPr/>
            </p:nvGrpSpPr>
            <p:grpSpPr>
              <a:xfrm>
                <a:off x="6531790" y="4072454"/>
                <a:ext cx="149471" cy="37538"/>
                <a:chOff x="6531790" y="4072454"/>
                <a:chExt cx="149471" cy="37538"/>
              </a:xfrm>
            </p:grpSpPr>
            <p:grpSp>
              <p:nvGrpSpPr>
                <p:cNvPr id="4103" name="Group 4102"/>
                <p:cNvGrpSpPr/>
                <p:nvPr/>
              </p:nvGrpSpPr>
              <p:grpSpPr>
                <a:xfrm>
                  <a:off x="6532068" y="4072454"/>
                  <a:ext cx="70568" cy="37538"/>
                  <a:chOff x="6532068" y="4072454"/>
                  <a:chExt cx="70568" cy="37538"/>
                </a:xfrm>
              </p:grpSpPr>
              <p:grpSp>
                <p:nvGrpSpPr>
                  <p:cNvPr id="4104" name="Group 4103"/>
                  <p:cNvGrpSpPr/>
                  <p:nvPr/>
                </p:nvGrpSpPr>
                <p:grpSpPr>
                  <a:xfrm>
                    <a:off x="6531957" y="4072454"/>
                    <a:ext cx="28450" cy="37279"/>
                    <a:chOff x="6531957" y="4072454"/>
                    <a:chExt cx="28450" cy="37279"/>
                  </a:xfrm>
                </p:grpSpPr>
                <p:sp>
                  <p:nvSpPr>
                    <p:cNvPr id="4105" name="Freeform 4104"/>
                    <p:cNvSpPr/>
                    <p:nvPr/>
                  </p:nvSpPr>
                  <p:spPr>
                    <a:xfrm>
                      <a:off x="6531957" y="407224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06" name="Freeform 4105"/>
                    <p:cNvSpPr/>
                    <p:nvPr/>
                  </p:nvSpPr>
                  <p:spPr>
                    <a:xfrm>
                      <a:off x="6531957" y="410538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107" name="Group 4106"/>
                  <p:cNvGrpSpPr/>
                  <p:nvPr/>
                </p:nvGrpSpPr>
                <p:grpSpPr>
                  <a:xfrm>
                    <a:off x="6573743" y="4072454"/>
                    <a:ext cx="28450" cy="37279"/>
                    <a:chOff x="6573743" y="4072454"/>
                    <a:chExt cx="28450" cy="37279"/>
                  </a:xfrm>
                </p:grpSpPr>
                <p:sp>
                  <p:nvSpPr>
                    <p:cNvPr id="4108" name="Freeform 4107"/>
                    <p:cNvSpPr/>
                    <p:nvPr/>
                  </p:nvSpPr>
                  <p:spPr>
                    <a:xfrm>
                      <a:off x="6573743" y="407224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09" name="Freeform 4108"/>
                    <p:cNvSpPr/>
                    <p:nvPr/>
                  </p:nvSpPr>
                  <p:spPr>
                    <a:xfrm>
                      <a:off x="6573743" y="410538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110" name="Group 4109"/>
                <p:cNvGrpSpPr/>
                <p:nvPr/>
              </p:nvGrpSpPr>
              <p:grpSpPr>
                <a:xfrm>
                  <a:off x="6610971" y="4072454"/>
                  <a:ext cx="70568" cy="37538"/>
                  <a:chOff x="6610971" y="4072454"/>
                  <a:chExt cx="70568" cy="37538"/>
                </a:xfrm>
              </p:grpSpPr>
              <p:grpSp>
                <p:nvGrpSpPr>
                  <p:cNvPr id="4111" name="Group 4110"/>
                  <p:cNvGrpSpPr/>
                  <p:nvPr/>
                </p:nvGrpSpPr>
                <p:grpSpPr>
                  <a:xfrm>
                    <a:off x="6610860" y="4072454"/>
                    <a:ext cx="28450" cy="37279"/>
                    <a:chOff x="6610860" y="4072454"/>
                    <a:chExt cx="28450" cy="37279"/>
                  </a:xfrm>
                </p:grpSpPr>
                <p:sp>
                  <p:nvSpPr>
                    <p:cNvPr id="4112" name="Freeform 4111"/>
                    <p:cNvSpPr/>
                    <p:nvPr/>
                  </p:nvSpPr>
                  <p:spPr>
                    <a:xfrm>
                      <a:off x="6610860" y="407224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13" name="Freeform 4112"/>
                    <p:cNvSpPr/>
                    <p:nvPr/>
                  </p:nvSpPr>
                  <p:spPr>
                    <a:xfrm>
                      <a:off x="6610860" y="410538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114" name="Group 4113"/>
                  <p:cNvGrpSpPr/>
                  <p:nvPr/>
                </p:nvGrpSpPr>
                <p:grpSpPr>
                  <a:xfrm>
                    <a:off x="6652645" y="4072454"/>
                    <a:ext cx="28450" cy="37279"/>
                    <a:chOff x="6652645" y="4072454"/>
                    <a:chExt cx="28450" cy="37279"/>
                  </a:xfrm>
                </p:grpSpPr>
                <p:sp>
                  <p:nvSpPr>
                    <p:cNvPr id="4115" name="Freeform 4114"/>
                    <p:cNvSpPr/>
                    <p:nvPr/>
                  </p:nvSpPr>
                  <p:spPr>
                    <a:xfrm>
                      <a:off x="6652645" y="4072247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16" name="Freeform 4115"/>
                    <p:cNvSpPr/>
                    <p:nvPr/>
                  </p:nvSpPr>
                  <p:spPr>
                    <a:xfrm>
                      <a:off x="6652645" y="4105384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4117" name="Group 4116"/>
              <p:cNvGrpSpPr/>
              <p:nvPr/>
            </p:nvGrpSpPr>
            <p:grpSpPr>
              <a:xfrm>
                <a:off x="6531790" y="4015500"/>
                <a:ext cx="149471" cy="37538"/>
                <a:chOff x="6531790" y="4015500"/>
                <a:chExt cx="149471" cy="37538"/>
              </a:xfrm>
            </p:grpSpPr>
            <p:grpSp>
              <p:nvGrpSpPr>
                <p:cNvPr id="4118" name="Group 4117"/>
                <p:cNvGrpSpPr/>
                <p:nvPr/>
              </p:nvGrpSpPr>
              <p:grpSpPr>
                <a:xfrm>
                  <a:off x="6532068" y="4015500"/>
                  <a:ext cx="70568" cy="37538"/>
                  <a:chOff x="6532068" y="4015500"/>
                  <a:chExt cx="70568" cy="37538"/>
                </a:xfrm>
              </p:grpSpPr>
              <p:grpSp>
                <p:nvGrpSpPr>
                  <p:cNvPr id="4119" name="Group 4118"/>
                  <p:cNvGrpSpPr/>
                  <p:nvPr/>
                </p:nvGrpSpPr>
                <p:grpSpPr>
                  <a:xfrm>
                    <a:off x="6531957" y="4015500"/>
                    <a:ext cx="28450" cy="37279"/>
                    <a:chOff x="6531957" y="4015500"/>
                    <a:chExt cx="28450" cy="37279"/>
                  </a:xfrm>
                </p:grpSpPr>
                <p:sp>
                  <p:nvSpPr>
                    <p:cNvPr id="4120" name="Freeform 4119"/>
                    <p:cNvSpPr/>
                    <p:nvPr/>
                  </p:nvSpPr>
                  <p:spPr>
                    <a:xfrm>
                      <a:off x="6531957" y="4015293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21" name="Freeform 4120"/>
                    <p:cNvSpPr/>
                    <p:nvPr/>
                  </p:nvSpPr>
                  <p:spPr>
                    <a:xfrm>
                      <a:off x="6531957" y="4048430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122" name="Group 4121"/>
                  <p:cNvGrpSpPr/>
                  <p:nvPr/>
                </p:nvGrpSpPr>
                <p:grpSpPr>
                  <a:xfrm>
                    <a:off x="6573743" y="4015500"/>
                    <a:ext cx="28450" cy="37279"/>
                    <a:chOff x="6573743" y="4015500"/>
                    <a:chExt cx="28450" cy="37279"/>
                  </a:xfrm>
                </p:grpSpPr>
                <p:sp>
                  <p:nvSpPr>
                    <p:cNvPr id="4123" name="Freeform 4122"/>
                    <p:cNvSpPr/>
                    <p:nvPr/>
                  </p:nvSpPr>
                  <p:spPr>
                    <a:xfrm>
                      <a:off x="6573743" y="4015293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24" name="Freeform 4123"/>
                    <p:cNvSpPr/>
                    <p:nvPr/>
                  </p:nvSpPr>
                  <p:spPr>
                    <a:xfrm>
                      <a:off x="6573743" y="4048430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  <p:grpSp>
              <p:nvGrpSpPr>
                <p:cNvPr id="4125" name="Group 4124"/>
                <p:cNvGrpSpPr/>
                <p:nvPr/>
              </p:nvGrpSpPr>
              <p:grpSpPr>
                <a:xfrm>
                  <a:off x="6610971" y="4015500"/>
                  <a:ext cx="70568" cy="37538"/>
                  <a:chOff x="6610971" y="4015500"/>
                  <a:chExt cx="70568" cy="37538"/>
                </a:xfrm>
              </p:grpSpPr>
              <p:grpSp>
                <p:nvGrpSpPr>
                  <p:cNvPr id="4126" name="Group 4125"/>
                  <p:cNvGrpSpPr/>
                  <p:nvPr/>
                </p:nvGrpSpPr>
                <p:grpSpPr>
                  <a:xfrm>
                    <a:off x="6610860" y="4015500"/>
                    <a:ext cx="28450" cy="37279"/>
                    <a:chOff x="6610860" y="4015500"/>
                    <a:chExt cx="28450" cy="37279"/>
                  </a:xfrm>
                </p:grpSpPr>
                <p:sp>
                  <p:nvSpPr>
                    <p:cNvPr id="4127" name="Freeform 4126"/>
                    <p:cNvSpPr/>
                    <p:nvPr/>
                  </p:nvSpPr>
                  <p:spPr>
                    <a:xfrm>
                      <a:off x="6610860" y="4015293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28" name="Freeform 4127"/>
                    <p:cNvSpPr/>
                    <p:nvPr/>
                  </p:nvSpPr>
                  <p:spPr>
                    <a:xfrm>
                      <a:off x="6610860" y="4048430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4129" name="Group 4128"/>
                  <p:cNvGrpSpPr/>
                  <p:nvPr/>
                </p:nvGrpSpPr>
                <p:grpSpPr>
                  <a:xfrm>
                    <a:off x="6652645" y="4015500"/>
                    <a:ext cx="28450" cy="37279"/>
                    <a:chOff x="6652645" y="4015500"/>
                    <a:chExt cx="28450" cy="37279"/>
                  </a:xfrm>
                </p:grpSpPr>
                <p:sp>
                  <p:nvSpPr>
                    <p:cNvPr id="4130" name="Freeform 4129"/>
                    <p:cNvSpPr/>
                    <p:nvPr/>
                  </p:nvSpPr>
                  <p:spPr>
                    <a:xfrm>
                      <a:off x="6652645" y="4015293"/>
                      <a:ext cx="6223" cy="364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23" h="36451">
                          <a:moveTo>
                            <a:pt x="0" y="0"/>
                          </a:moveTo>
                          <a:lnTo>
                            <a:pt x="6223" y="0"/>
                          </a:lnTo>
                          <a:lnTo>
                            <a:pt x="6223" y="36451"/>
                          </a:lnTo>
                          <a:lnTo>
                            <a:pt x="0" y="3645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3366"/>
                    </a:solidFill>
                    <a:ln w="4750" cap="flat">
                      <a:noFill/>
                      <a:miter lim="800000"/>
                    </a:ln>
                  </p:spPr>
                </p:sp>
                <p:sp>
                  <p:nvSpPr>
                    <p:cNvPr id="4131" name="Freeform 4130"/>
                    <p:cNvSpPr/>
                    <p:nvPr/>
                  </p:nvSpPr>
                  <p:spPr>
                    <a:xfrm>
                      <a:off x="6652645" y="4048430"/>
                      <a:ext cx="28627" cy="4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27" h="4763">
                          <a:moveTo>
                            <a:pt x="0" y="0"/>
                          </a:moveTo>
                          <a:lnTo>
                            <a:pt x="28627" y="0"/>
                          </a:lnTo>
                          <a:lnTo>
                            <a:pt x="28627" y="4763"/>
                          </a:lnTo>
                          <a:lnTo>
                            <a:pt x="0" y="476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750" cap="flat">
                      <a:noFill/>
                      <a:miter lim="800000"/>
                    </a:ln>
                  </p:spPr>
                </p:sp>
              </p:grpSp>
            </p:grpSp>
          </p:grpSp>
        </p:grpSp>
        <p:grpSp>
          <p:nvGrpSpPr>
            <p:cNvPr id="4132" name="Group 4131"/>
            <p:cNvGrpSpPr/>
            <p:nvPr/>
          </p:nvGrpSpPr>
          <p:grpSpPr>
            <a:xfrm>
              <a:off x="6555982" y="4129749"/>
              <a:ext cx="188625" cy="128460"/>
              <a:chOff x="6555982" y="4129749"/>
              <a:chExt cx="188625" cy="128460"/>
            </a:xfrm>
          </p:grpSpPr>
          <p:sp>
            <p:nvSpPr>
              <p:cNvPr id="4133" name="Freeform 4132"/>
              <p:cNvSpPr/>
              <p:nvPr/>
            </p:nvSpPr>
            <p:spPr>
              <a:xfrm>
                <a:off x="6555495" y="4167338"/>
                <a:ext cx="188752" cy="91661"/>
              </a:xfrm>
              <a:custGeom>
                <a:avLst/>
                <a:gdLst/>
                <a:ahLst/>
                <a:cxnLst/>
                <a:rect l="0" t="0" r="0" b="0"/>
                <a:pathLst>
                  <a:path w="188752" h="91661">
                    <a:moveTo>
                      <a:pt x="0" y="57383"/>
                    </a:moveTo>
                    <a:cubicBezTo>
                      <a:pt x="0" y="48246"/>
                      <a:pt x="490" y="-343"/>
                      <a:pt x="490" y="-343"/>
                    </a:cubicBezTo>
                    <a:cubicBezTo>
                      <a:pt x="490" y="-343"/>
                      <a:pt x="67382" y="23324"/>
                      <a:pt x="94166" y="23324"/>
                    </a:cubicBezTo>
                    <a:cubicBezTo>
                      <a:pt x="127647" y="23324"/>
                      <a:pt x="188752" y="0"/>
                      <a:pt x="188752" y="0"/>
                    </a:cubicBezTo>
                    <a:cubicBezTo>
                      <a:pt x="188752" y="0"/>
                      <a:pt x="188752" y="50665"/>
                      <a:pt x="188752" y="57383"/>
                    </a:cubicBezTo>
                    <a:cubicBezTo>
                      <a:pt x="188752" y="76193"/>
                      <a:pt x="146247" y="91300"/>
                      <a:pt x="94166" y="91300"/>
                    </a:cubicBezTo>
                    <a:cubicBezTo>
                      <a:pt x="42086" y="91300"/>
                      <a:pt x="0" y="76193"/>
                      <a:pt x="0" y="573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B474F"/>
                  </a:gs>
                  <a:gs pos="50000">
                    <a:srgbClr val="CCE0E0"/>
                  </a:gs>
                  <a:gs pos="100000">
                    <a:srgbClr val="0B474F"/>
                  </a:gs>
                </a:gsLst>
                <a:lin ang="0" scaled="0"/>
              </a:gradFill>
              <a:ln w="4750" cap="flat">
                <a:noFill/>
                <a:miter lim="800000"/>
              </a:ln>
            </p:spPr>
          </p:sp>
          <p:sp>
            <p:nvSpPr>
              <p:cNvPr id="4134" name="Freeform 4133"/>
              <p:cNvSpPr/>
              <p:nvPr/>
            </p:nvSpPr>
            <p:spPr>
              <a:xfrm>
                <a:off x="6555681" y="4130218"/>
                <a:ext cx="188646" cy="74833"/>
              </a:xfrm>
              <a:custGeom>
                <a:avLst/>
                <a:gdLst/>
                <a:ahLst/>
                <a:cxnLst/>
                <a:rect l="0" t="0" r="0" b="0"/>
                <a:pathLst>
                  <a:path w="188646" h="74833">
                    <a:moveTo>
                      <a:pt x="0" y="37417"/>
                    </a:moveTo>
                    <a:cubicBezTo>
                      <a:pt x="0" y="16752"/>
                      <a:pt x="42230" y="0"/>
                      <a:pt x="94323" y="0"/>
                    </a:cubicBezTo>
                    <a:cubicBezTo>
                      <a:pt x="146416" y="0"/>
                      <a:pt x="188646" y="16752"/>
                      <a:pt x="188646" y="37417"/>
                    </a:cubicBezTo>
                    <a:cubicBezTo>
                      <a:pt x="188646" y="58081"/>
                      <a:pt x="146416" y="74833"/>
                      <a:pt x="94323" y="74833"/>
                    </a:cubicBezTo>
                    <a:cubicBezTo>
                      <a:pt x="42230" y="74833"/>
                      <a:pt x="0" y="58081"/>
                      <a:pt x="0" y="374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424A"/>
                  </a:gs>
                  <a:gs pos="50000">
                    <a:srgbClr val="C0D4D4"/>
                  </a:gs>
                  <a:gs pos="100000">
                    <a:srgbClr val="0A424A"/>
                  </a:gs>
                </a:gsLst>
                <a:lin ang="0" scaled="0"/>
              </a:gradFill>
              <a:ln w="4750" cap="flat">
                <a:noFill/>
                <a:miter lim="800000"/>
              </a:ln>
            </p:spPr>
          </p:sp>
          <p:sp>
            <p:nvSpPr>
              <p:cNvPr id="4135" name="Freeform 4134"/>
              <p:cNvSpPr/>
              <p:nvPr/>
            </p:nvSpPr>
            <p:spPr>
              <a:xfrm>
                <a:off x="6616222" y="4176804"/>
                <a:ext cx="36189" cy="24369"/>
              </a:xfrm>
              <a:custGeom>
                <a:avLst/>
                <a:gdLst/>
                <a:ahLst/>
                <a:cxnLst/>
                <a:rect l="0" t="0" r="0" b="0"/>
                <a:pathLst>
                  <a:path w="36189" h="24369">
                    <a:moveTo>
                      <a:pt x="22158" y="-48"/>
                    </a:moveTo>
                    <a:lnTo>
                      <a:pt x="35336" y="2113"/>
                    </a:lnTo>
                    <a:lnTo>
                      <a:pt x="20035" y="16600"/>
                    </a:lnTo>
                    <a:lnTo>
                      <a:pt x="28808" y="18900"/>
                    </a:lnTo>
                    <a:lnTo>
                      <a:pt x="-253" y="24417"/>
                    </a:lnTo>
                    <a:lnTo>
                      <a:pt x="-746" y="11465"/>
                    </a:lnTo>
                    <a:lnTo>
                      <a:pt x="7090" y="13094"/>
                    </a:lnTo>
                    <a:lnTo>
                      <a:pt x="22158" y="-48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4136" name="Freeform 4135"/>
              <p:cNvSpPr/>
              <p:nvPr/>
            </p:nvSpPr>
            <p:spPr>
              <a:xfrm>
                <a:off x="6615827" y="4179816"/>
                <a:ext cx="33546" cy="21492"/>
              </a:xfrm>
              <a:custGeom>
                <a:avLst/>
                <a:gdLst/>
                <a:ahLst/>
                <a:cxnLst/>
                <a:rect l="0" t="0" r="0" b="0"/>
                <a:pathLst>
                  <a:path w="33546" h="21492">
                    <a:moveTo>
                      <a:pt x="23121" y="-49"/>
                    </a:moveTo>
                    <a:lnTo>
                      <a:pt x="33546" y="563"/>
                    </a:lnTo>
                    <a:lnTo>
                      <a:pt x="19623" y="14274"/>
                    </a:lnTo>
                    <a:lnTo>
                      <a:pt x="21948" y="17238"/>
                    </a:lnTo>
                    <a:lnTo>
                      <a:pt x="146" y="21392"/>
                    </a:lnTo>
                    <a:lnTo>
                      <a:pt x="218" y="11464"/>
                    </a:lnTo>
                    <a:lnTo>
                      <a:pt x="8053" y="13094"/>
                    </a:lnTo>
                    <a:lnTo>
                      <a:pt x="23121" y="-49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  <p:sp>
            <p:nvSpPr>
              <p:cNvPr id="4137" name="Freeform 4136"/>
              <p:cNvSpPr/>
              <p:nvPr/>
            </p:nvSpPr>
            <p:spPr>
              <a:xfrm flipH="1" flipV="1">
                <a:off x="6650493" y="4138646"/>
                <a:ext cx="36442" cy="24369"/>
              </a:xfrm>
              <a:custGeom>
                <a:avLst/>
                <a:gdLst/>
                <a:ahLst/>
                <a:cxnLst/>
                <a:rect l="0" t="0" r="0" b="0"/>
                <a:pathLst>
                  <a:path w="36442" h="24369">
                    <a:moveTo>
                      <a:pt x="22339" y="-72"/>
                    </a:moveTo>
                    <a:lnTo>
                      <a:pt x="36511" y="3621"/>
                    </a:lnTo>
                    <a:lnTo>
                      <a:pt x="22794" y="15436"/>
                    </a:lnTo>
                    <a:lnTo>
                      <a:pt x="30320" y="16875"/>
                    </a:lnTo>
                    <a:lnTo>
                      <a:pt x="477" y="24310"/>
                    </a:lnTo>
                    <a:lnTo>
                      <a:pt x="-42" y="10519"/>
                    </a:lnTo>
                    <a:lnTo>
                      <a:pt x="8214" y="12148"/>
                    </a:lnTo>
                    <a:lnTo>
                      <a:pt x="22339" y="-72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4138" name="Freeform 4137"/>
              <p:cNvSpPr/>
              <p:nvPr/>
            </p:nvSpPr>
            <p:spPr>
              <a:xfrm flipH="1" flipV="1">
                <a:off x="6653525" y="4141668"/>
                <a:ext cx="33546" cy="21492"/>
              </a:xfrm>
              <a:custGeom>
                <a:avLst/>
                <a:gdLst/>
                <a:ahLst/>
                <a:cxnLst/>
                <a:rect l="0" t="0" r="0" b="0"/>
                <a:pathLst>
                  <a:path w="33546" h="21492">
                    <a:moveTo>
                      <a:pt x="22458" y="80"/>
                    </a:moveTo>
                    <a:lnTo>
                      <a:pt x="33682" y="3150"/>
                    </a:lnTo>
                    <a:lnTo>
                      <a:pt x="21061" y="13896"/>
                    </a:lnTo>
                    <a:lnTo>
                      <a:pt x="25046" y="15749"/>
                    </a:lnTo>
                    <a:lnTo>
                      <a:pt x="468" y="21678"/>
                    </a:lnTo>
                    <a:lnTo>
                      <a:pt x="77" y="9449"/>
                    </a:lnTo>
                    <a:lnTo>
                      <a:pt x="8333" y="12300"/>
                    </a:lnTo>
                    <a:lnTo>
                      <a:pt x="22458" y="80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  <p:sp>
            <p:nvSpPr>
              <p:cNvPr id="4139" name="Freeform 4138"/>
              <p:cNvSpPr/>
              <p:nvPr/>
            </p:nvSpPr>
            <p:spPr>
              <a:xfrm flipH="1">
                <a:off x="6572407" y="4155195"/>
                <a:ext cx="66557" cy="19692"/>
              </a:xfrm>
              <a:custGeom>
                <a:avLst/>
                <a:gdLst/>
                <a:ahLst/>
                <a:cxnLst/>
                <a:rect l="0" t="0" r="0" b="0"/>
                <a:pathLst>
                  <a:path w="66557" h="19692">
                    <a:moveTo>
                      <a:pt x="59937" y="-138"/>
                    </a:moveTo>
                    <a:lnTo>
                      <a:pt x="67883" y="7718"/>
                    </a:lnTo>
                    <a:lnTo>
                      <a:pt x="25704" y="15010"/>
                    </a:lnTo>
                    <a:lnTo>
                      <a:pt x="30876" y="19752"/>
                    </a:lnTo>
                    <a:lnTo>
                      <a:pt x="1344" y="13654"/>
                    </a:lnTo>
                    <a:lnTo>
                      <a:pt x="11204" y="2567"/>
                    </a:lnTo>
                    <a:lnTo>
                      <a:pt x="15853" y="6193"/>
                    </a:lnTo>
                    <a:lnTo>
                      <a:pt x="59937" y="-138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4140" name="Freeform 4139"/>
              <p:cNvSpPr/>
              <p:nvPr/>
            </p:nvSpPr>
            <p:spPr>
              <a:xfrm flipH="1">
                <a:off x="6574244" y="4158074"/>
                <a:ext cx="60781" cy="15193"/>
              </a:xfrm>
              <a:custGeom>
                <a:avLst/>
                <a:gdLst/>
                <a:ahLst/>
                <a:cxnLst/>
                <a:rect l="0" t="0" r="0" b="0"/>
                <a:pathLst>
                  <a:path w="60781" h="15193">
                    <a:moveTo>
                      <a:pt x="54386" y="30"/>
                    </a:moveTo>
                    <a:lnTo>
                      <a:pt x="60695" y="5269"/>
                    </a:lnTo>
                    <a:lnTo>
                      <a:pt x="21767" y="12134"/>
                    </a:lnTo>
                    <a:lnTo>
                      <a:pt x="20838" y="15274"/>
                    </a:lnTo>
                    <a:lnTo>
                      <a:pt x="-86" y="11569"/>
                    </a:lnTo>
                    <a:lnTo>
                      <a:pt x="8331" y="3465"/>
                    </a:lnTo>
                    <a:lnTo>
                      <a:pt x="10862" y="6468"/>
                    </a:lnTo>
                    <a:lnTo>
                      <a:pt x="54386" y="30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  <p:sp>
            <p:nvSpPr>
              <p:cNvPr id="4141" name="Freeform 4140"/>
              <p:cNvSpPr/>
              <p:nvPr/>
            </p:nvSpPr>
            <p:spPr>
              <a:xfrm>
                <a:off x="6665515" y="4166032"/>
                <a:ext cx="66051" cy="20677"/>
              </a:xfrm>
              <a:custGeom>
                <a:avLst/>
                <a:gdLst/>
                <a:ahLst/>
                <a:cxnLst/>
                <a:rect l="0" t="0" r="0" b="0"/>
                <a:pathLst>
                  <a:path w="66051" h="20677">
                    <a:moveTo>
                      <a:pt x="66051" y="12326"/>
                    </a:moveTo>
                    <a:lnTo>
                      <a:pt x="56644" y="20998"/>
                    </a:lnTo>
                    <a:lnTo>
                      <a:pt x="11345" y="12382"/>
                    </a:lnTo>
                    <a:lnTo>
                      <a:pt x="5935" y="17003"/>
                    </a:lnTo>
                    <a:lnTo>
                      <a:pt x="0" y="5011"/>
                    </a:lnTo>
                    <a:lnTo>
                      <a:pt x="27972" y="172"/>
                    </a:lnTo>
                    <a:lnTo>
                      <a:pt x="24159" y="3812"/>
                    </a:lnTo>
                    <a:lnTo>
                      <a:pt x="66051" y="12326"/>
                    </a:lnTo>
                    <a:close/>
                  </a:path>
                </a:pathLst>
              </a:custGeom>
              <a:solidFill>
                <a:srgbClr val="183740"/>
              </a:solidFill>
              <a:ln w="4750" cap="flat">
                <a:noFill/>
                <a:miter lim="800000"/>
              </a:ln>
            </p:spPr>
          </p:sp>
          <p:sp>
            <p:nvSpPr>
              <p:cNvPr id="4142" name="Freeform 4141"/>
              <p:cNvSpPr/>
              <p:nvPr/>
            </p:nvSpPr>
            <p:spPr>
              <a:xfrm>
                <a:off x="6666888" y="4169692"/>
                <a:ext cx="61777" cy="17416"/>
              </a:xfrm>
              <a:custGeom>
                <a:avLst/>
                <a:gdLst/>
                <a:ahLst/>
                <a:cxnLst/>
                <a:rect l="0" t="0" r="0" b="0"/>
                <a:pathLst>
                  <a:path w="61777" h="17416">
                    <a:moveTo>
                      <a:pt x="61890" y="11813"/>
                    </a:moveTo>
                    <a:lnTo>
                      <a:pt x="55281" y="17344"/>
                    </a:lnTo>
                    <a:lnTo>
                      <a:pt x="10741" y="8728"/>
                    </a:lnTo>
                    <a:lnTo>
                      <a:pt x="4572" y="13349"/>
                    </a:lnTo>
                    <a:lnTo>
                      <a:pt x="113" y="3661"/>
                    </a:lnTo>
                    <a:lnTo>
                      <a:pt x="22796" y="158"/>
                    </a:lnTo>
                    <a:lnTo>
                      <a:pt x="19877" y="2963"/>
                    </a:lnTo>
                    <a:lnTo>
                      <a:pt x="61890" y="11813"/>
                    </a:lnTo>
                    <a:close/>
                  </a:path>
                </a:pathLst>
              </a:custGeom>
              <a:solidFill>
                <a:srgbClr val="EAEAEC"/>
              </a:solidFill>
              <a:ln w="4750" cap="flat">
                <a:noFill/>
                <a:miter lim="800000"/>
              </a:ln>
            </p:spPr>
          </p:sp>
        </p:grpSp>
        <p:sp>
          <p:nvSpPr>
            <p:cNvPr id="5892" name="Text 5892"/>
            <p:cNvSpPr txBox="1"/>
            <p:nvPr/>
          </p:nvSpPr>
          <p:spPr>
            <a:xfrm>
              <a:off x="6277440" y="4339673"/>
              <a:ext cx="760000" cy="152000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/>
              <a:r>
                <a:rPr sz="1200" b="1" dirty="0">
                  <a:solidFill>
                    <a:schemeClr val="bg1"/>
                  </a:solidFill>
                  <a:latin typeface="Arial Narrow"/>
                </a:rPr>
                <a:t>Financial </a:t>
              </a:r>
            </a:p>
          </p:txBody>
        </p:sp>
      </p:grpSp>
      <p:sp>
        <p:nvSpPr>
          <p:cNvPr id="5893" name="Text 5893"/>
          <p:cNvSpPr txBox="1"/>
          <p:nvPr/>
        </p:nvSpPr>
        <p:spPr>
          <a:xfrm>
            <a:off x="3527188" y="4619005"/>
            <a:ext cx="2787288" cy="272976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 algn="ctr"/>
            <a:r>
              <a:rPr sz="2400" b="1" dirty="0">
                <a:solidFill>
                  <a:schemeClr val="bg1"/>
                </a:solidFill>
                <a:latin typeface="Arial Narrow"/>
              </a:rPr>
              <a:t>Customer by Size</a:t>
            </a:r>
          </a:p>
        </p:txBody>
      </p:sp>
      <p:sp>
        <p:nvSpPr>
          <p:cNvPr id="5894" name="Text 5894"/>
          <p:cNvSpPr txBox="1"/>
          <p:nvPr/>
        </p:nvSpPr>
        <p:spPr>
          <a:xfrm>
            <a:off x="3143007" y="2942190"/>
            <a:ext cx="3145851" cy="334410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 algn="ctr"/>
            <a:r>
              <a:rPr sz="2800" b="1" dirty="0">
                <a:solidFill>
                  <a:schemeClr val="bg1"/>
                </a:solidFill>
                <a:latin typeface="Arial Narrow"/>
              </a:rPr>
              <a:t>Providers</a:t>
            </a:r>
          </a:p>
        </p:txBody>
      </p:sp>
      <p:sp>
        <p:nvSpPr>
          <p:cNvPr id="5895" name="Text 5895"/>
          <p:cNvSpPr txBox="1"/>
          <p:nvPr/>
        </p:nvSpPr>
        <p:spPr>
          <a:xfrm>
            <a:off x="3313615" y="1419847"/>
            <a:ext cx="3145851" cy="334410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 algn="ctr"/>
            <a:r>
              <a:rPr sz="2800" b="1" dirty="0" smtClean="0">
                <a:solidFill>
                  <a:schemeClr val="bg1"/>
                </a:solidFill>
                <a:latin typeface="Arial Narrow"/>
              </a:rPr>
              <a:t>Government </a:t>
            </a:r>
            <a:endParaRPr sz="28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4146" name="Freeform 4145"/>
          <p:cNvSpPr/>
          <p:nvPr/>
        </p:nvSpPr>
        <p:spPr>
          <a:xfrm>
            <a:off x="2760986" y="6390902"/>
            <a:ext cx="4706614" cy="171480"/>
          </a:xfrm>
          <a:custGeom>
            <a:avLst/>
            <a:gdLst/>
            <a:ahLst/>
            <a:cxnLst/>
            <a:rect l="0" t="0" r="0" b="0"/>
            <a:pathLst>
              <a:path w="4593729" h="171475">
                <a:moveTo>
                  <a:pt x="-126" y="132852"/>
                </a:moveTo>
                <a:lnTo>
                  <a:pt x="42401" y="2286"/>
                </a:lnTo>
                <a:lnTo>
                  <a:pt x="58006" y="2286"/>
                </a:lnTo>
                <a:lnTo>
                  <a:pt x="103164" y="132852"/>
                </a:lnTo>
                <a:lnTo>
                  <a:pt x="86472" y="132852"/>
                </a:lnTo>
                <a:lnTo>
                  <a:pt x="73640" y="93307"/>
                </a:lnTo>
                <a:lnTo>
                  <a:pt x="27246" y="93307"/>
                </a:lnTo>
                <a:lnTo>
                  <a:pt x="15259" y="132852"/>
                </a:lnTo>
                <a:close/>
              </a:path>
              <a:path w="4593729" h="171475">
                <a:moveTo>
                  <a:pt x="31513" y="79236"/>
                </a:moveTo>
                <a:lnTo>
                  <a:pt x="69075" y="79236"/>
                </a:lnTo>
                <a:lnTo>
                  <a:pt x="57616" y="43077"/>
                </a:lnTo>
                <a:cubicBezTo>
                  <a:pt x="54076" y="31977"/>
                  <a:pt x="51474" y="22954"/>
                  <a:pt x="49823" y="16002"/>
                </a:cubicBezTo>
                <a:cubicBezTo>
                  <a:pt x="48398" y="24379"/>
                  <a:pt x="46387" y="32690"/>
                  <a:pt x="43782" y="40939"/>
                </a:cubicBezTo>
                <a:close/>
              </a:path>
              <a:path w="4593729" h="171475">
                <a:moveTo>
                  <a:pt x="112378" y="132852"/>
                </a:moveTo>
                <a:lnTo>
                  <a:pt x="112378" y="2286"/>
                </a:lnTo>
                <a:lnTo>
                  <a:pt x="125860" y="2286"/>
                </a:lnTo>
                <a:lnTo>
                  <a:pt x="125860" y="132852"/>
                </a:lnTo>
                <a:close/>
              </a:path>
              <a:path w="4593729" h="171475">
                <a:moveTo>
                  <a:pt x="146578" y="132852"/>
                </a:moveTo>
                <a:lnTo>
                  <a:pt x="146578" y="2286"/>
                </a:lnTo>
                <a:lnTo>
                  <a:pt x="160060" y="2286"/>
                </a:lnTo>
                <a:lnTo>
                  <a:pt x="160060" y="132852"/>
                </a:lnTo>
                <a:close/>
              </a:path>
              <a:path w="4593729" h="171475">
                <a:moveTo>
                  <a:pt x="225911" y="132852"/>
                </a:moveTo>
                <a:lnTo>
                  <a:pt x="225911" y="2286"/>
                </a:lnTo>
                <a:lnTo>
                  <a:pt x="274799" y="2286"/>
                </a:lnTo>
                <a:cubicBezTo>
                  <a:pt x="285018" y="2292"/>
                  <a:pt x="292555" y="3511"/>
                  <a:pt x="297417" y="5943"/>
                </a:cubicBezTo>
                <a:cubicBezTo>
                  <a:pt x="302282" y="8381"/>
                  <a:pt x="306271" y="12428"/>
                  <a:pt x="309388" y="18095"/>
                </a:cubicBezTo>
                <a:cubicBezTo>
                  <a:pt x="312505" y="23761"/>
                  <a:pt x="314064" y="30329"/>
                  <a:pt x="314064" y="37800"/>
                </a:cubicBezTo>
                <a:cubicBezTo>
                  <a:pt x="314064" y="47658"/>
                  <a:pt x="311422" y="55640"/>
                  <a:pt x="306134" y="61752"/>
                </a:cubicBezTo>
                <a:cubicBezTo>
                  <a:pt x="300846" y="67864"/>
                  <a:pt x="293153" y="71749"/>
                  <a:pt x="283059" y="73402"/>
                </a:cubicBezTo>
                <a:cubicBezTo>
                  <a:pt x="287156" y="75796"/>
                  <a:pt x="290280" y="78217"/>
                  <a:pt x="292418" y="80661"/>
                </a:cubicBezTo>
                <a:cubicBezTo>
                  <a:pt x="296760" y="85654"/>
                  <a:pt x="300582" y="91204"/>
                  <a:pt x="303885" y="97316"/>
                </a:cubicBezTo>
                <a:lnTo>
                  <a:pt x="323144" y="132852"/>
                </a:lnTo>
                <a:lnTo>
                  <a:pt x="304798" y="132852"/>
                </a:lnTo>
                <a:lnTo>
                  <a:pt x="290091" y="105704"/>
                </a:lnTo>
                <a:cubicBezTo>
                  <a:pt x="284395" y="95089"/>
                  <a:pt x="280098" y="87937"/>
                  <a:pt x="277193" y="84246"/>
                </a:cubicBezTo>
                <a:cubicBezTo>
                  <a:pt x="274294" y="80561"/>
                  <a:pt x="271481" y="78078"/>
                  <a:pt x="268765" y="76798"/>
                </a:cubicBezTo>
                <a:cubicBezTo>
                  <a:pt x="266048" y="75518"/>
                  <a:pt x="262241" y="74877"/>
                  <a:pt x="257353" y="74872"/>
                </a:cubicBezTo>
                <a:lnTo>
                  <a:pt x="240494" y="74872"/>
                </a:lnTo>
                <a:lnTo>
                  <a:pt x="240494" y="132852"/>
                </a:lnTo>
                <a:close/>
              </a:path>
              <a:path w="4593729" h="171475">
                <a:moveTo>
                  <a:pt x="240494" y="59909"/>
                </a:moveTo>
                <a:lnTo>
                  <a:pt x="271867" y="59909"/>
                </a:lnTo>
                <a:cubicBezTo>
                  <a:pt x="278717" y="59915"/>
                  <a:pt x="283916" y="59113"/>
                  <a:pt x="287464" y="57510"/>
                </a:cubicBezTo>
                <a:cubicBezTo>
                  <a:pt x="291008" y="55907"/>
                  <a:pt x="293821" y="53386"/>
                  <a:pt x="295903" y="49940"/>
                </a:cubicBezTo>
                <a:cubicBezTo>
                  <a:pt x="297985" y="46500"/>
                  <a:pt x="299020" y="42487"/>
                  <a:pt x="299020" y="37911"/>
                </a:cubicBezTo>
                <a:cubicBezTo>
                  <a:pt x="299020" y="31326"/>
                  <a:pt x="297031" y="26149"/>
                  <a:pt x="293057" y="22375"/>
                </a:cubicBezTo>
                <a:cubicBezTo>
                  <a:pt x="289082" y="18607"/>
                  <a:pt x="283181" y="16720"/>
                  <a:pt x="275352" y="16714"/>
                </a:cubicBezTo>
                <a:lnTo>
                  <a:pt x="240494" y="16714"/>
                </a:lnTo>
                <a:close/>
              </a:path>
              <a:path w="4593729" h="171475">
                <a:moveTo>
                  <a:pt x="335224" y="20722"/>
                </a:moveTo>
                <a:lnTo>
                  <a:pt x="335224" y="2286"/>
                </a:lnTo>
                <a:lnTo>
                  <a:pt x="348709" y="2286"/>
                </a:lnTo>
                <a:lnTo>
                  <a:pt x="348709" y="20722"/>
                </a:lnTo>
                <a:close/>
              </a:path>
              <a:path w="4593729" h="171475">
                <a:moveTo>
                  <a:pt x="335224" y="132852"/>
                </a:moveTo>
                <a:lnTo>
                  <a:pt x="335224" y="38267"/>
                </a:lnTo>
                <a:lnTo>
                  <a:pt x="348709" y="38267"/>
                </a:lnTo>
                <a:lnTo>
                  <a:pt x="348709" y="132852"/>
                </a:lnTo>
                <a:close/>
              </a:path>
              <a:path w="4593729" h="171475">
                <a:moveTo>
                  <a:pt x="366763" y="140689"/>
                </a:moveTo>
                <a:lnTo>
                  <a:pt x="379970" y="143005"/>
                </a:lnTo>
                <a:cubicBezTo>
                  <a:pt x="380583" y="148081"/>
                  <a:pt x="382420" y="151861"/>
                  <a:pt x="385477" y="154338"/>
                </a:cubicBezTo>
                <a:cubicBezTo>
                  <a:pt x="388539" y="156821"/>
                  <a:pt x="392784" y="158056"/>
                  <a:pt x="398228" y="158056"/>
                </a:cubicBezTo>
                <a:cubicBezTo>
                  <a:pt x="404162" y="158056"/>
                  <a:pt x="408882" y="156676"/>
                  <a:pt x="412400" y="153915"/>
                </a:cubicBezTo>
                <a:cubicBezTo>
                  <a:pt x="415918" y="151154"/>
                  <a:pt x="418319" y="147046"/>
                  <a:pt x="419599" y="141580"/>
                </a:cubicBezTo>
                <a:cubicBezTo>
                  <a:pt x="420401" y="138257"/>
                  <a:pt x="420795" y="131254"/>
                  <a:pt x="420795" y="120555"/>
                </a:cubicBezTo>
                <a:cubicBezTo>
                  <a:pt x="417862" y="124630"/>
                  <a:pt x="414560" y="127703"/>
                  <a:pt x="410886" y="129762"/>
                </a:cubicBezTo>
                <a:cubicBezTo>
                  <a:pt x="407219" y="131827"/>
                  <a:pt x="403149" y="132852"/>
                  <a:pt x="398685" y="132852"/>
                </a:cubicBezTo>
                <a:cubicBezTo>
                  <a:pt x="389144" y="132852"/>
                  <a:pt x="381228" y="128939"/>
                  <a:pt x="374927" y="121095"/>
                </a:cubicBezTo>
                <a:cubicBezTo>
                  <a:pt x="367713" y="112078"/>
                  <a:pt x="364102" y="99993"/>
                  <a:pt x="364102" y="84847"/>
                </a:cubicBezTo>
                <a:cubicBezTo>
                  <a:pt x="364102" y="74699"/>
                  <a:pt x="365695" y="65826"/>
                  <a:pt x="368871" y="58223"/>
                </a:cubicBezTo>
                <a:cubicBezTo>
                  <a:pt x="372055" y="50625"/>
                  <a:pt x="376230" y="45041"/>
                  <a:pt x="381395" y="41479"/>
                </a:cubicBezTo>
                <a:cubicBezTo>
                  <a:pt x="386561" y="37916"/>
                  <a:pt x="392358" y="36135"/>
                  <a:pt x="398781" y="36130"/>
                </a:cubicBezTo>
                <a:cubicBezTo>
                  <a:pt x="403490" y="36135"/>
                  <a:pt x="407780" y="37260"/>
                  <a:pt x="411665" y="39497"/>
                </a:cubicBezTo>
                <a:cubicBezTo>
                  <a:pt x="415551" y="41741"/>
                  <a:pt x="418991" y="45103"/>
                  <a:pt x="421985" y="49578"/>
                </a:cubicBezTo>
                <a:lnTo>
                  <a:pt x="421985" y="38267"/>
                </a:lnTo>
                <a:lnTo>
                  <a:pt x="434462" y="38267"/>
                </a:lnTo>
                <a:lnTo>
                  <a:pt x="434462" y="120027"/>
                </a:lnTo>
                <a:cubicBezTo>
                  <a:pt x="434462" y="134577"/>
                  <a:pt x="433241" y="144953"/>
                  <a:pt x="430792" y="151154"/>
                </a:cubicBezTo>
                <a:cubicBezTo>
                  <a:pt x="428350" y="157360"/>
                  <a:pt x="424342" y="162259"/>
                  <a:pt x="418776" y="165849"/>
                </a:cubicBezTo>
                <a:cubicBezTo>
                  <a:pt x="413209" y="169445"/>
                  <a:pt x="406511" y="171238"/>
                  <a:pt x="398685" y="171238"/>
                </a:cubicBezTo>
                <a:cubicBezTo>
                  <a:pt x="388353" y="171238"/>
                  <a:pt x="380404" y="168538"/>
                  <a:pt x="374838" y="163132"/>
                </a:cubicBezTo>
                <a:cubicBezTo>
                  <a:pt x="369272" y="157733"/>
                  <a:pt x="366585" y="150252"/>
                  <a:pt x="366763" y="140689"/>
                </a:cubicBezTo>
                <a:close/>
              </a:path>
              <a:path w="4593729" h="171475">
                <a:moveTo>
                  <a:pt x="377956" y="83868"/>
                </a:moveTo>
                <a:cubicBezTo>
                  <a:pt x="377956" y="96314"/>
                  <a:pt x="380071" y="105392"/>
                  <a:pt x="384297" y="111104"/>
                </a:cubicBezTo>
                <a:cubicBezTo>
                  <a:pt x="388528" y="116820"/>
                  <a:pt x="393704" y="119676"/>
                  <a:pt x="399831" y="119670"/>
                </a:cubicBezTo>
                <a:cubicBezTo>
                  <a:pt x="405962" y="119676"/>
                  <a:pt x="411172" y="116882"/>
                  <a:pt x="415458" y="111281"/>
                </a:cubicBezTo>
                <a:cubicBezTo>
                  <a:pt x="419748" y="105693"/>
                  <a:pt x="421893" y="96792"/>
                  <a:pt x="421893" y="84580"/>
                </a:cubicBezTo>
                <a:cubicBezTo>
                  <a:pt x="421893" y="72679"/>
                  <a:pt x="419689" y="63828"/>
                  <a:pt x="415272" y="58022"/>
                </a:cubicBezTo>
                <a:cubicBezTo>
                  <a:pt x="410864" y="52222"/>
                  <a:pt x="405498" y="49316"/>
                  <a:pt x="399185" y="49311"/>
                </a:cubicBezTo>
                <a:cubicBezTo>
                  <a:pt x="393552" y="49316"/>
                  <a:pt x="388605" y="52222"/>
                  <a:pt x="384346" y="58022"/>
                </a:cubicBezTo>
                <a:cubicBezTo>
                  <a:pt x="380089" y="63828"/>
                  <a:pt x="377956" y="72445"/>
                  <a:pt x="377956" y="83868"/>
                </a:cubicBezTo>
                <a:close/>
              </a:path>
              <a:path w="4593729" h="171475">
                <a:moveTo>
                  <a:pt x="455102" y="132852"/>
                </a:moveTo>
                <a:lnTo>
                  <a:pt x="455102" y="2286"/>
                </a:lnTo>
                <a:lnTo>
                  <a:pt x="468588" y="2286"/>
                </a:lnTo>
                <a:lnTo>
                  <a:pt x="468588" y="49133"/>
                </a:lnTo>
                <a:cubicBezTo>
                  <a:pt x="471768" y="44802"/>
                  <a:pt x="475356" y="41557"/>
                  <a:pt x="479364" y="39386"/>
                </a:cubicBezTo>
                <a:cubicBezTo>
                  <a:pt x="483372" y="37221"/>
                  <a:pt x="487788" y="36135"/>
                  <a:pt x="492620" y="36130"/>
                </a:cubicBezTo>
                <a:cubicBezTo>
                  <a:pt x="501125" y="36135"/>
                  <a:pt x="507838" y="38763"/>
                  <a:pt x="512759" y="44017"/>
                </a:cubicBezTo>
                <a:cubicBezTo>
                  <a:pt x="517679" y="49272"/>
                  <a:pt x="520140" y="58907"/>
                  <a:pt x="520140" y="72913"/>
                </a:cubicBezTo>
                <a:lnTo>
                  <a:pt x="520140" y="132852"/>
                </a:lnTo>
                <a:lnTo>
                  <a:pt x="506658" y="132852"/>
                </a:lnTo>
                <a:lnTo>
                  <a:pt x="506658" y="72913"/>
                </a:lnTo>
                <a:cubicBezTo>
                  <a:pt x="506658" y="64724"/>
                  <a:pt x="505159" y="58846"/>
                  <a:pt x="502164" y="55284"/>
                </a:cubicBezTo>
                <a:cubicBezTo>
                  <a:pt x="499170" y="51721"/>
                  <a:pt x="495039" y="49940"/>
                  <a:pt x="489773" y="49934"/>
                </a:cubicBezTo>
                <a:cubicBezTo>
                  <a:pt x="483906" y="49940"/>
                  <a:pt x="478908" y="52228"/>
                  <a:pt x="474777" y="56798"/>
                </a:cubicBezTo>
                <a:cubicBezTo>
                  <a:pt x="470654" y="61373"/>
                  <a:pt x="468588" y="69472"/>
                  <a:pt x="468588" y="81106"/>
                </a:cubicBezTo>
                <a:lnTo>
                  <a:pt x="468588" y="132852"/>
                </a:lnTo>
                <a:close/>
              </a:path>
              <a:path w="4593729" h="171475">
                <a:moveTo>
                  <a:pt x="570865" y="118513"/>
                </a:moveTo>
                <a:lnTo>
                  <a:pt x="572702" y="132673"/>
                </a:lnTo>
                <a:cubicBezTo>
                  <a:pt x="568972" y="133625"/>
                  <a:pt x="565610" y="134098"/>
                  <a:pt x="562611" y="134098"/>
                </a:cubicBezTo>
                <a:cubicBezTo>
                  <a:pt x="557902" y="134098"/>
                  <a:pt x="554110" y="133197"/>
                  <a:pt x="551238" y="131387"/>
                </a:cubicBezTo>
                <a:cubicBezTo>
                  <a:pt x="548365" y="129578"/>
                  <a:pt x="546391" y="127102"/>
                  <a:pt x="545322" y="123951"/>
                </a:cubicBezTo>
                <a:cubicBezTo>
                  <a:pt x="544253" y="120806"/>
                  <a:pt x="543712" y="114538"/>
                  <a:pt x="543712" y="105153"/>
                </a:cubicBezTo>
                <a:lnTo>
                  <a:pt x="543712" y="50736"/>
                </a:lnTo>
                <a:lnTo>
                  <a:pt x="533803" y="50736"/>
                </a:lnTo>
                <a:lnTo>
                  <a:pt x="533803" y="38267"/>
                </a:lnTo>
                <a:lnTo>
                  <a:pt x="543712" y="38267"/>
                </a:lnTo>
                <a:lnTo>
                  <a:pt x="543712" y="14844"/>
                </a:lnTo>
                <a:lnTo>
                  <a:pt x="557201" y="5225"/>
                </a:lnTo>
                <a:lnTo>
                  <a:pt x="557201" y="38267"/>
                </a:lnTo>
                <a:lnTo>
                  <a:pt x="570865" y="38267"/>
                </a:lnTo>
                <a:lnTo>
                  <a:pt x="570865" y="50736"/>
                </a:lnTo>
                <a:lnTo>
                  <a:pt x="557201" y="50736"/>
                </a:lnTo>
                <a:lnTo>
                  <a:pt x="557201" y="106044"/>
                </a:lnTo>
                <a:cubicBezTo>
                  <a:pt x="557201" y="111154"/>
                  <a:pt x="557602" y="114449"/>
                  <a:pt x="558393" y="115930"/>
                </a:cubicBezTo>
                <a:cubicBezTo>
                  <a:pt x="559554" y="118073"/>
                  <a:pt x="561724" y="119141"/>
                  <a:pt x="564905" y="119136"/>
                </a:cubicBezTo>
                <a:cubicBezTo>
                  <a:pt x="566434" y="119141"/>
                  <a:pt x="568423" y="118935"/>
                  <a:pt x="570865" y="118513"/>
                </a:cubicBezTo>
                <a:close/>
              </a:path>
              <a:path w="4593729" h="171475">
                <a:moveTo>
                  <a:pt x="578390" y="104530"/>
                </a:moveTo>
                <a:lnTo>
                  <a:pt x="591872" y="102036"/>
                </a:lnTo>
                <a:cubicBezTo>
                  <a:pt x="592670" y="108721"/>
                  <a:pt x="594834" y="113686"/>
                  <a:pt x="598374" y="116937"/>
                </a:cubicBezTo>
                <a:cubicBezTo>
                  <a:pt x="601914" y="120188"/>
                  <a:pt x="606608" y="121814"/>
                  <a:pt x="612464" y="121807"/>
                </a:cubicBezTo>
                <a:cubicBezTo>
                  <a:pt x="618324" y="121814"/>
                  <a:pt x="622855" y="120405"/>
                  <a:pt x="626058" y="117583"/>
                </a:cubicBezTo>
                <a:cubicBezTo>
                  <a:pt x="629264" y="114766"/>
                  <a:pt x="630859" y="111187"/>
                  <a:pt x="630859" y="106845"/>
                </a:cubicBezTo>
                <a:cubicBezTo>
                  <a:pt x="630859" y="103110"/>
                  <a:pt x="629486" y="100199"/>
                  <a:pt x="626736" y="98118"/>
                </a:cubicBezTo>
                <a:cubicBezTo>
                  <a:pt x="624844" y="96698"/>
                  <a:pt x="620257" y="94916"/>
                  <a:pt x="612976" y="92773"/>
                </a:cubicBezTo>
                <a:cubicBezTo>
                  <a:pt x="602456" y="89634"/>
                  <a:pt x="595424" y="86962"/>
                  <a:pt x="591872" y="84764"/>
                </a:cubicBezTo>
                <a:cubicBezTo>
                  <a:pt x="588328" y="82570"/>
                  <a:pt x="585578" y="79631"/>
                  <a:pt x="583619" y="75946"/>
                </a:cubicBezTo>
                <a:cubicBezTo>
                  <a:pt x="581664" y="72267"/>
                  <a:pt x="580684" y="68081"/>
                  <a:pt x="580684" y="63383"/>
                </a:cubicBezTo>
                <a:cubicBezTo>
                  <a:pt x="580684" y="55312"/>
                  <a:pt x="583345" y="48754"/>
                  <a:pt x="588666" y="43706"/>
                </a:cubicBezTo>
                <a:cubicBezTo>
                  <a:pt x="593988" y="38662"/>
                  <a:pt x="601354" y="36135"/>
                  <a:pt x="610772" y="36130"/>
                </a:cubicBezTo>
                <a:cubicBezTo>
                  <a:pt x="616706" y="36135"/>
                  <a:pt x="621919" y="37176"/>
                  <a:pt x="626414" y="39252"/>
                </a:cubicBezTo>
                <a:cubicBezTo>
                  <a:pt x="630911" y="41334"/>
                  <a:pt x="634351" y="44123"/>
                  <a:pt x="636734" y="47624"/>
                </a:cubicBezTo>
                <a:cubicBezTo>
                  <a:pt x="639120" y="51131"/>
                  <a:pt x="640775" y="56147"/>
                  <a:pt x="641688" y="62670"/>
                </a:cubicBezTo>
                <a:lnTo>
                  <a:pt x="628477" y="64808"/>
                </a:lnTo>
                <a:cubicBezTo>
                  <a:pt x="627252" y="54482"/>
                  <a:pt x="621474" y="49316"/>
                  <a:pt x="611140" y="49311"/>
                </a:cubicBezTo>
                <a:cubicBezTo>
                  <a:pt x="605272" y="49316"/>
                  <a:pt x="600897" y="50458"/>
                  <a:pt x="598025" y="52729"/>
                </a:cubicBezTo>
                <a:cubicBezTo>
                  <a:pt x="595153" y="55011"/>
                  <a:pt x="593709" y="57922"/>
                  <a:pt x="593709" y="61462"/>
                </a:cubicBezTo>
                <a:cubicBezTo>
                  <a:pt x="593709" y="64958"/>
                  <a:pt x="595090" y="67708"/>
                  <a:pt x="597847" y="69712"/>
                </a:cubicBezTo>
                <a:cubicBezTo>
                  <a:pt x="599498" y="70903"/>
                  <a:pt x="604397" y="72796"/>
                  <a:pt x="612546" y="75390"/>
                </a:cubicBezTo>
                <a:cubicBezTo>
                  <a:pt x="623756" y="78846"/>
                  <a:pt x="631004" y="81602"/>
                  <a:pt x="634296" y="83650"/>
                </a:cubicBezTo>
                <a:cubicBezTo>
                  <a:pt x="637584" y="85704"/>
                  <a:pt x="640144" y="88498"/>
                  <a:pt x="641970" y="92039"/>
                </a:cubicBezTo>
                <a:cubicBezTo>
                  <a:pt x="643803" y="95579"/>
                  <a:pt x="644716" y="99787"/>
                  <a:pt x="644716" y="104658"/>
                </a:cubicBezTo>
                <a:cubicBezTo>
                  <a:pt x="644716" y="113703"/>
                  <a:pt x="641766" y="121017"/>
                  <a:pt x="635865" y="126606"/>
                </a:cubicBezTo>
                <a:cubicBezTo>
                  <a:pt x="629965" y="132200"/>
                  <a:pt x="621905" y="134989"/>
                  <a:pt x="611689" y="134989"/>
                </a:cubicBezTo>
                <a:cubicBezTo>
                  <a:pt x="592551" y="134989"/>
                  <a:pt x="581452" y="124841"/>
                  <a:pt x="578390" y="104530"/>
                </a:cubicBezTo>
                <a:close/>
              </a:path>
              <a:path w="4593729" h="171475">
                <a:moveTo>
                  <a:pt x="705334" y="132852"/>
                </a:moveTo>
                <a:lnTo>
                  <a:pt x="705334" y="2286"/>
                </a:lnTo>
                <a:lnTo>
                  <a:pt x="754222" y="2286"/>
                </a:lnTo>
                <a:cubicBezTo>
                  <a:pt x="764438" y="2292"/>
                  <a:pt x="771978" y="3511"/>
                  <a:pt x="776842" y="5943"/>
                </a:cubicBezTo>
                <a:cubicBezTo>
                  <a:pt x="781706" y="8381"/>
                  <a:pt x="785696" y="12428"/>
                  <a:pt x="788812" y="18095"/>
                </a:cubicBezTo>
                <a:cubicBezTo>
                  <a:pt x="791928" y="23761"/>
                  <a:pt x="793486" y="30329"/>
                  <a:pt x="793486" y="37800"/>
                </a:cubicBezTo>
                <a:cubicBezTo>
                  <a:pt x="793486" y="47658"/>
                  <a:pt x="790848" y="55640"/>
                  <a:pt x="785559" y="61752"/>
                </a:cubicBezTo>
                <a:cubicBezTo>
                  <a:pt x="780269" y="67864"/>
                  <a:pt x="772578" y="71749"/>
                  <a:pt x="762485" y="73402"/>
                </a:cubicBezTo>
                <a:cubicBezTo>
                  <a:pt x="766582" y="75796"/>
                  <a:pt x="769705" y="78217"/>
                  <a:pt x="771841" y="80661"/>
                </a:cubicBezTo>
                <a:cubicBezTo>
                  <a:pt x="776180" y="85654"/>
                  <a:pt x="780003" y="91204"/>
                  <a:pt x="783309" y="97316"/>
                </a:cubicBezTo>
                <a:lnTo>
                  <a:pt x="802568" y="132852"/>
                </a:lnTo>
                <a:lnTo>
                  <a:pt x="784221" y="132852"/>
                </a:lnTo>
                <a:lnTo>
                  <a:pt x="769515" y="105704"/>
                </a:lnTo>
                <a:cubicBezTo>
                  <a:pt x="763815" y="95089"/>
                  <a:pt x="759521" y="87937"/>
                  <a:pt x="756616" y="84246"/>
                </a:cubicBezTo>
                <a:cubicBezTo>
                  <a:pt x="753717" y="80561"/>
                  <a:pt x="750904" y="78078"/>
                  <a:pt x="748188" y="76798"/>
                </a:cubicBezTo>
                <a:cubicBezTo>
                  <a:pt x="745472" y="75518"/>
                  <a:pt x="741664" y="74877"/>
                  <a:pt x="736777" y="74872"/>
                </a:cubicBezTo>
                <a:lnTo>
                  <a:pt x="719918" y="74872"/>
                </a:lnTo>
                <a:lnTo>
                  <a:pt x="719918" y="132852"/>
                </a:lnTo>
                <a:close/>
              </a:path>
              <a:path w="4593729" h="171475">
                <a:moveTo>
                  <a:pt x="719918" y="59909"/>
                </a:moveTo>
                <a:lnTo>
                  <a:pt x="751290" y="59909"/>
                </a:lnTo>
                <a:cubicBezTo>
                  <a:pt x="758141" y="59915"/>
                  <a:pt x="763336" y="59113"/>
                  <a:pt x="766886" y="57510"/>
                </a:cubicBezTo>
                <a:cubicBezTo>
                  <a:pt x="770435" y="55907"/>
                  <a:pt x="773247" y="53386"/>
                  <a:pt x="775329" y="49940"/>
                </a:cubicBezTo>
                <a:cubicBezTo>
                  <a:pt x="777412" y="46500"/>
                  <a:pt x="778445" y="42487"/>
                  <a:pt x="778445" y="37911"/>
                </a:cubicBezTo>
                <a:cubicBezTo>
                  <a:pt x="778445" y="31326"/>
                  <a:pt x="776454" y="26149"/>
                  <a:pt x="772479" y="22375"/>
                </a:cubicBezTo>
                <a:cubicBezTo>
                  <a:pt x="768504" y="18607"/>
                  <a:pt x="762607" y="16720"/>
                  <a:pt x="754775" y="16714"/>
                </a:cubicBezTo>
                <a:lnTo>
                  <a:pt x="719918" y="16714"/>
                </a:lnTo>
                <a:close/>
              </a:path>
              <a:path w="4593729" h="171475">
                <a:moveTo>
                  <a:pt x="869235" y="102393"/>
                </a:moveTo>
                <a:lnTo>
                  <a:pt x="883173" y="104441"/>
                </a:lnTo>
                <a:cubicBezTo>
                  <a:pt x="880848" y="114538"/>
                  <a:pt x="876645" y="122159"/>
                  <a:pt x="870557" y="127291"/>
                </a:cubicBezTo>
                <a:cubicBezTo>
                  <a:pt x="864477" y="132428"/>
                  <a:pt x="856938" y="134989"/>
                  <a:pt x="847947" y="134989"/>
                </a:cubicBezTo>
                <a:cubicBezTo>
                  <a:pt x="836631" y="134989"/>
                  <a:pt x="827473" y="130826"/>
                  <a:pt x="820473" y="122482"/>
                </a:cubicBezTo>
                <a:cubicBezTo>
                  <a:pt x="813466" y="114143"/>
                  <a:pt x="809962" y="102103"/>
                  <a:pt x="809962" y="86361"/>
                </a:cubicBezTo>
                <a:cubicBezTo>
                  <a:pt x="809962" y="70040"/>
                  <a:pt x="813504" y="57588"/>
                  <a:pt x="820564" y="49005"/>
                </a:cubicBezTo>
                <a:cubicBezTo>
                  <a:pt x="827625" y="40427"/>
                  <a:pt x="836570" y="36135"/>
                  <a:pt x="847392" y="36130"/>
                </a:cubicBezTo>
                <a:cubicBezTo>
                  <a:pt x="857728" y="36135"/>
                  <a:pt x="866354" y="40355"/>
                  <a:pt x="873263" y="48782"/>
                </a:cubicBezTo>
                <a:cubicBezTo>
                  <a:pt x="880179" y="57215"/>
                  <a:pt x="883629" y="69417"/>
                  <a:pt x="883629" y="85381"/>
                </a:cubicBezTo>
                <a:lnTo>
                  <a:pt x="883538" y="89656"/>
                </a:lnTo>
                <a:lnTo>
                  <a:pt x="823908" y="89656"/>
                </a:lnTo>
                <a:cubicBezTo>
                  <a:pt x="824463" y="100288"/>
                  <a:pt x="827002" y="108309"/>
                  <a:pt x="831531" y="113709"/>
                </a:cubicBezTo>
                <a:cubicBezTo>
                  <a:pt x="836053" y="119114"/>
                  <a:pt x="841556" y="121814"/>
                  <a:pt x="848038" y="121807"/>
                </a:cubicBezTo>
                <a:cubicBezTo>
                  <a:pt x="858192" y="121814"/>
                  <a:pt x="865260" y="115340"/>
                  <a:pt x="869235" y="102393"/>
                </a:cubicBezTo>
                <a:close/>
              </a:path>
              <a:path w="4593729" h="171475">
                <a:moveTo>
                  <a:pt x="824737" y="76475"/>
                </a:moveTo>
                <a:lnTo>
                  <a:pt x="869318" y="76475"/>
                </a:lnTo>
                <a:cubicBezTo>
                  <a:pt x="868710" y="68287"/>
                  <a:pt x="866902" y="62169"/>
                  <a:pt x="863907" y="58128"/>
                </a:cubicBezTo>
                <a:cubicBezTo>
                  <a:pt x="859568" y="52256"/>
                  <a:pt x="854035" y="49316"/>
                  <a:pt x="847301" y="49311"/>
                </a:cubicBezTo>
                <a:cubicBezTo>
                  <a:pt x="841244" y="49316"/>
                  <a:pt x="836084" y="51766"/>
                  <a:pt x="831805" y="56664"/>
                </a:cubicBezTo>
                <a:cubicBezTo>
                  <a:pt x="827518" y="61563"/>
                  <a:pt x="825170" y="68170"/>
                  <a:pt x="824737" y="76475"/>
                </a:cubicBezTo>
                <a:close/>
              </a:path>
              <a:path w="4593729" h="171475">
                <a:moveTo>
                  <a:pt x="895098" y="104530"/>
                </a:moveTo>
                <a:lnTo>
                  <a:pt x="908580" y="102036"/>
                </a:lnTo>
                <a:cubicBezTo>
                  <a:pt x="909378" y="108721"/>
                  <a:pt x="911536" y="113686"/>
                  <a:pt x="915078" y="116937"/>
                </a:cubicBezTo>
                <a:cubicBezTo>
                  <a:pt x="918620" y="120188"/>
                  <a:pt x="923316" y="121814"/>
                  <a:pt x="929168" y="121807"/>
                </a:cubicBezTo>
                <a:cubicBezTo>
                  <a:pt x="935028" y="121814"/>
                  <a:pt x="939558" y="120405"/>
                  <a:pt x="942765" y="117583"/>
                </a:cubicBezTo>
                <a:cubicBezTo>
                  <a:pt x="945972" y="114766"/>
                  <a:pt x="947568" y="111187"/>
                  <a:pt x="947568" y="106845"/>
                </a:cubicBezTo>
                <a:cubicBezTo>
                  <a:pt x="947568" y="103110"/>
                  <a:pt x="946192" y="100199"/>
                  <a:pt x="943441" y="98118"/>
                </a:cubicBezTo>
                <a:cubicBezTo>
                  <a:pt x="941549" y="96698"/>
                  <a:pt x="936966" y="94916"/>
                  <a:pt x="929685" y="92773"/>
                </a:cubicBezTo>
                <a:cubicBezTo>
                  <a:pt x="919159" y="89634"/>
                  <a:pt x="912129" y="86962"/>
                  <a:pt x="908580" y="84764"/>
                </a:cubicBezTo>
                <a:cubicBezTo>
                  <a:pt x="905031" y="82570"/>
                  <a:pt x="902287" y="79631"/>
                  <a:pt x="900326" y="75946"/>
                </a:cubicBezTo>
                <a:cubicBezTo>
                  <a:pt x="898373" y="72267"/>
                  <a:pt x="897393" y="68081"/>
                  <a:pt x="897393" y="63383"/>
                </a:cubicBezTo>
                <a:cubicBezTo>
                  <a:pt x="897393" y="55312"/>
                  <a:pt x="900053" y="48754"/>
                  <a:pt x="905373" y="43706"/>
                </a:cubicBezTo>
                <a:cubicBezTo>
                  <a:pt x="910693" y="38662"/>
                  <a:pt x="918057" y="36135"/>
                  <a:pt x="927481" y="36130"/>
                </a:cubicBezTo>
                <a:cubicBezTo>
                  <a:pt x="933409" y="36135"/>
                  <a:pt x="938623" y="37176"/>
                  <a:pt x="943122" y="39252"/>
                </a:cubicBezTo>
                <a:cubicBezTo>
                  <a:pt x="947621" y="41334"/>
                  <a:pt x="951056" y="44123"/>
                  <a:pt x="953443" y="47624"/>
                </a:cubicBezTo>
                <a:cubicBezTo>
                  <a:pt x="955829" y="51131"/>
                  <a:pt x="957478" y="56147"/>
                  <a:pt x="958390" y="62670"/>
                </a:cubicBezTo>
                <a:lnTo>
                  <a:pt x="945182" y="64808"/>
                </a:lnTo>
                <a:cubicBezTo>
                  <a:pt x="943958" y="54482"/>
                  <a:pt x="938182" y="49316"/>
                  <a:pt x="927846" y="49311"/>
                </a:cubicBezTo>
                <a:cubicBezTo>
                  <a:pt x="921979" y="49316"/>
                  <a:pt x="917601" y="50458"/>
                  <a:pt x="914728" y="52729"/>
                </a:cubicBezTo>
                <a:cubicBezTo>
                  <a:pt x="911856" y="55011"/>
                  <a:pt x="910419" y="57922"/>
                  <a:pt x="910419" y="61462"/>
                </a:cubicBezTo>
                <a:cubicBezTo>
                  <a:pt x="910419" y="64958"/>
                  <a:pt x="911795" y="67708"/>
                  <a:pt x="914554" y="69712"/>
                </a:cubicBezTo>
                <a:cubicBezTo>
                  <a:pt x="916203" y="70903"/>
                  <a:pt x="921105" y="72796"/>
                  <a:pt x="929252" y="75390"/>
                </a:cubicBezTo>
                <a:cubicBezTo>
                  <a:pt x="940462" y="78846"/>
                  <a:pt x="947712" y="81602"/>
                  <a:pt x="951003" y="83650"/>
                </a:cubicBezTo>
                <a:cubicBezTo>
                  <a:pt x="954286" y="85704"/>
                  <a:pt x="956848" y="88498"/>
                  <a:pt x="958679" y="92039"/>
                </a:cubicBezTo>
                <a:cubicBezTo>
                  <a:pt x="960511" y="95579"/>
                  <a:pt x="961423" y="99787"/>
                  <a:pt x="961423" y="104658"/>
                </a:cubicBezTo>
                <a:cubicBezTo>
                  <a:pt x="961423" y="113703"/>
                  <a:pt x="958474" y="121017"/>
                  <a:pt x="952569" y="126606"/>
                </a:cubicBezTo>
                <a:cubicBezTo>
                  <a:pt x="946671" y="132200"/>
                  <a:pt x="938608" y="134989"/>
                  <a:pt x="928393" y="134989"/>
                </a:cubicBezTo>
                <a:cubicBezTo>
                  <a:pt x="909256" y="134989"/>
                  <a:pt x="898160" y="124841"/>
                  <a:pt x="895098" y="104530"/>
                </a:cubicBezTo>
                <a:close/>
              </a:path>
              <a:path w="4593729" h="171475">
                <a:moveTo>
                  <a:pt x="1031951" y="102393"/>
                </a:moveTo>
                <a:lnTo>
                  <a:pt x="1045889" y="104441"/>
                </a:lnTo>
                <a:cubicBezTo>
                  <a:pt x="1043564" y="114538"/>
                  <a:pt x="1039361" y="122159"/>
                  <a:pt x="1033281" y="127291"/>
                </a:cubicBezTo>
                <a:cubicBezTo>
                  <a:pt x="1027193" y="132428"/>
                  <a:pt x="1019662" y="134989"/>
                  <a:pt x="1010663" y="134989"/>
                </a:cubicBezTo>
                <a:cubicBezTo>
                  <a:pt x="999354" y="134989"/>
                  <a:pt x="990189" y="130826"/>
                  <a:pt x="983189" y="122482"/>
                </a:cubicBezTo>
                <a:cubicBezTo>
                  <a:pt x="976182" y="114143"/>
                  <a:pt x="972678" y="102103"/>
                  <a:pt x="972678" y="86361"/>
                </a:cubicBezTo>
                <a:cubicBezTo>
                  <a:pt x="972678" y="70040"/>
                  <a:pt x="976220" y="57588"/>
                  <a:pt x="983280" y="49005"/>
                </a:cubicBezTo>
                <a:cubicBezTo>
                  <a:pt x="990348" y="40427"/>
                  <a:pt x="999286" y="36135"/>
                  <a:pt x="1010108" y="36130"/>
                </a:cubicBezTo>
                <a:cubicBezTo>
                  <a:pt x="1020452" y="36135"/>
                  <a:pt x="1029070" y="40355"/>
                  <a:pt x="1035979" y="48782"/>
                </a:cubicBezTo>
                <a:cubicBezTo>
                  <a:pt x="1042895" y="57215"/>
                  <a:pt x="1046345" y="69417"/>
                  <a:pt x="1046345" y="85381"/>
                </a:cubicBezTo>
                <a:lnTo>
                  <a:pt x="1046254" y="89656"/>
                </a:lnTo>
                <a:lnTo>
                  <a:pt x="986624" y="89656"/>
                </a:lnTo>
                <a:cubicBezTo>
                  <a:pt x="987187" y="100288"/>
                  <a:pt x="989725" y="108309"/>
                  <a:pt x="994247" y="113709"/>
                </a:cubicBezTo>
                <a:cubicBezTo>
                  <a:pt x="998769" y="119114"/>
                  <a:pt x="1004279" y="121814"/>
                  <a:pt x="1010754" y="121807"/>
                </a:cubicBezTo>
                <a:cubicBezTo>
                  <a:pt x="1020908" y="121814"/>
                  <a:pt x="1027976" y="115340"/>
                  <a:pt x="1031951" y="102393"/>
                </a:cubicBezTo>
                <a:close/>
              </a:path>
              <a:path w="4593729" h="171475">
                <a:moveTo>
                  <a:pt x="987453" y="76475"/>
                </a:moveTo>
                <a:lnTo>
                  <a:pt x="1032034" y="76475"/>
                </a:lnTo>
                <a:cubicBezTo>
                  <a:pt x="1031426" y="68287"/>
                  <a:pt x="1029625" y="62169"/>
                  <a:pt x="1026631" y="58128"/>
                </a:cubicBezTo>
                <a:cubicBezTo>
                  <a:pt x="1022284" y="52256"/>
                  <a:pt x="1016751" y="49316"/>
                  <a:pt x="1010017" y="49311"/>
                </a:cubicBezTo>
                <a:cubicBezTo>
                  <a:pt x="1003968" y="49316"/>
                  <a:pt x="998800" y="51766"/>
                  <a:pt x="994521" y="56664"/>
                </a:cubicBezTo>
                <a:cubicBezTo>
                  <a:pt x="990234" y="61563"/>
                  <a:pt x="987886" y="68170"/>
                  <a:pt x="987453" y="76475"/>
                </a:cubicBezTo>
                <a:close/>
              </a:path>
              <a:path w="4593729" h="171475">
                <a:moveTo>
                  <a:pt x="1063042" y="132852"/>
                </a:moveTo>
                <a:lnTo>
                  <a:pt x="1063042" y="38267"/>
                </a:lnTo>
                <a:lnTo>
                  <a:pt x="1075240" y="38267"/>
                </a:lnTo>
                <a:lnTo>
                  <a:pt x="1075240" y="52606"/>
                </a:lnTo>
                <a:cubicBezTo>
                  <a:pt x="1078364" y="45960"/>
                  <a:pt x="1081222" y="41557"/>
                  <a:pt x="1083821" y="39386"/>
                </a:cubicBezTo>
                <a:cubicBezTo>
                  <a:pt x="1086420" y="37221"/>
                  <a:pt x="1089338" y="36135"/>
                  <a:pt x="1092576" y="36130"/>
                </a:cubicBezTo>
                <a:cubicBezTo>
                  <a:pt x="1097106" y="36135"/>
                  <a:pt x="1101719" y="37855"/>
                  <a:pt x="1106431" y="41295"/>
                </a:cubicBezTo>
                <a:lnTo>
                  <a:pt x="1101840" y="56169"/>
                </a:lnTo>
                <a:cubicBezTo>
                  <a:pt x="1098481" y="53859"/>
                  <a:pt x="1095213" y="52701"/>
                  <a:pt x="1092029" y="52695"/>
                </a:cubicBezTo>
                <a:cubicBezTo>
                  <a:pt x="1089164" y="52701"/>
                  <a:pt x="1086526" y="53681"/>
                  <a:pt x="1084140" y="55640"/>
                </a:cubicBezTo>
                <a:cubicBezTo>
                  <a:pt x="1081761" y="57599"/>
                  <a:pt x="1080074" y="60332"/>
                  <a:pt x="1079094" y="63828"/>
                </a:cubicBezTo>
                <a:cubicBezTo>
                  <a:pt x="1077384" y="69951"/>
                  <a:pt x="1076525" y="76453"/>
                  <a:pt x="1076525" y="83332"/>
                </a:cubicBezTo>
                <a:lnTo>
                  <a:pt x="1076525" y="132852"/>
                </a:lnTo>
                <a:close/>
              </a:path>
              <a:path w="4593729" h="171475">
                <a:moveTo>
                  <a:pt x="1136656" y="132852"/>
                </a:moveTo>
                <a:lnTo>
                  <a:pt x="1106264" y="38267"/>
                </a:lnTo>
                <a:lnTo>
                  <a:pt x="1120582" y="38267"/>
                </a:lnTo>
                <a:lnTo>
                  <a:pt x="1137773" y="94911"/>
                </a:lnTo>
                <a:cubicBezTo>
                  <a:pt x="1139726" y="101329"/>
                  <a:pt x="1141444" y="107681"/>
                  <a:pt x="1142911" y="113970"/>
                </a:cubicBezTo>
                <a:cubicBezTo>
                  <a:pt x="1144081" y="108989"/>
                  <a:pt x="1145738" y="102994"/>
                  <a:pt x="1147881" y="95980"/>
                </a:cubicBezTo>
                <a:lnTo>
                  <a:pt x="1165711" y="38267"/>
                </a:lnTo>
                <a:lnTo>
                  <a:pt x="1179657" y="38267"/>
                </a:lnTo>
                <a:lnTo>
                  <a:pt x="1149264" y="132852"/>
                </a:lnTo>
                <a:close/>
              </a:path>
              <a:path w="4593729" h="171475">
                <a:moveTo>
                  <a:pt x="1245967" y="102393"/>
                </a:moveTo>
                <a:lnTo>
                  <a:pt x="1259905" y="104441"/>
                </a:lnTo>
                <a:cubicBezTo>
                  <a:pt x="1257580" y="114538"/>
                  <a:pt x="1253377" y="122159"/>
                  <a:pt x="1247297" y="127291"/>
                </a:cubicBezTo>
                <a:cubicBezTo>
                  <a:pt x="1241209" y="132428"/>
                  <a:pt x="1233678" y="134989"/>
                  <a:pt x="1224679" y="134989"/>
                </a:cubicBezTo>
                <a:cubicBezTo>
                  <a:pt x="1213370" y="134989"/>
                  <a:pt x="1204205" y="130826"/>
                  <a:pt x="1197205" y="122482"/>
                </a:cubicBezTo>
                <a:cubicBezTo>
                  <a:pt x="1190198" y="114143"/>
                  <a:pt x="1186702" y="102103"/>
                  <a:pt x="1186702" y="86361"/>
                </a:cubicBezTo>
                <a:cubicBezTo>
                  <a:pt x="1186702" y="70040"/>
                  <a:pt x="1190236" y="57588"/>
                  <a:pt x="1197296" y="49005"/>
                </a:cubicBezTo>
                <a:cubicBezTo>
                  <a:pt x="1204364" y="40427"/>
                  <a:pt x="1213310" y="36135"/>
                  <a:pt x="1224124" y="36130"/>
                </a:cubicBezTo>
                <a:cubicBezTo>
                  <a:pt x="1234468" y="36135"/>
                  <a:pt x="1243086" y="40355"/>
                  <a:pt x="1250002" y="48782"/>
                </a:cubicBezTo>
                <a:cubicBezTo>
                  <a:pt x="1256911" y="57215"/>
                  <a:pt x="1260361" y="69417"/>
                  <a:pt x="1260361" y="85381"/>
                </a:cubicBezTo>
                <a:lnTo>
                  <a:pt x="1260270" y="89656"/>
                </a:lnTo>
                <a:lnTo>
                  <a:pt x="1200640" y="89656"/>
                </a:lnTo>
                <a:cubicBezTo>
                  <a:pt x="1201203" y="100288"/>
                  <a:pt x="1203741" y="108309"/>
                  <a:pt x="1208263" y="113709"/>
                </a:cubicBezTo>
                <a:cubicBezTo>
                  <a:pt x="1212793" y="119114"/>
                  <a:pt x="1218295" y="121814"/>
                  <a:pt x="1224770" y="121807"/>
                </a:cubicBezTo>
                <a:cubicBezTo>
                  <a:pt x="1234924" y="121814"/>
                  <a:pt x="1241992" y="115340"/>
                  <a:pt x="1245967" y="102393"/>
                </a:cubicBezTo>
                <a:close/>
              </a:path>
              <a:path w="4593729" h="171475">
                <a:moveTo>
                  <a:pt x="1201469" y="76475"/>
                </a:moveTo>
                <a:lnTo>
                  <a:pt x="1246058" y="76475"/>
                </a:lnTo>
                <a:cubicBezTo>
                  <a:pt x="1245442" y="68287"/>
                  <a:pt x="1243641" y="62169"/>
                  <a:pt x="1240647" y="58128"/>
                </a:cubicBezTo>
                <a:cubicBezTo>
                  <a:pt x="1236300" y="52256"/>
                  <a:pt x="1230767" y="49316"/>
                  <a:pt x="1224041" y="49311"/>
                </a:cubicBezTo>
                <a:cubicBezTo>
                  <a:pt x="1217984" y="49316"/>
                  <a:pt x="1212816" y="51766"/>
                  <a:pt x="1208537" y="56664"/>
                </a:cubicBezTo>
                <a:cubicBezTo>
                  <a:pt x="1204258" y="61563"/>
                  <a:pt x="1201902" y="68170"/>
                  <a:pt x="1201469" y="76475"/>
                </a:cubicBezTo>
                <a:close/>
              </a:path>
              <a:path w="4593729" h="171475">
                <a:moveTo>
                  <a:pt x="1328799" y="132852"/>
                </a:moveTo>
                <a:lnTo>
                  <a:pt x="1328799" y="120918"/>
                </a:lnTo>
                <a:cubicBezTo>
                  <a:pt x="1326352" y="125493"/>
                  <a:pt x="1323198" y="128983"/>
                  <a:pt x="1319345" y="131387"/>
                </a:cubicBezTo>
                <a:cubicBezTo>
                  <a:pt x="1315492" y="133792"/>
                  <a:pt x="1311334" y="134989"/>
                  <a:pt x="1306873" y="134989"/>
                </a:cubicBezTo>
                <a:cubicBezTo>
                  <a:pt x="1297457" y="134989"/>
                  <a:pt x="1289310" y="130675"/>
                  <a:pt x="1282424" y="122036"/>
                </a:cubicBezTo>
                <a:cubicBezTo>
                  <a:pt x="1275546" y="113397"/>
                  <a:pt x="1272103" y="101240"/>
                  <a:pt x="1272103" y="85559"/>
                </a:cubicBezTo>
                <a:cubicBezTo>
                  <a:pt x="1272103" y="74816"/>
                  <a:pt x="1273631" y="65704"/>
                  <a:pt x="1276686" y="58223"/>
                </a:cubicBezTo>
                <a:cubicBezTo>
                  <a:pt x="1279734" y="50741"/>
                  <a:pt x="1283807" y="45192"/>
                  <a:pt x="1288907" y="41568"/>
                </a:cubicBezTo>
                <a:cubicBezTo>
                  <a:pt x="1294006" y="37950"/>
                  <a:pt x="1299676" y="36135"/>
                  <a:pt x="1305900" y="36130"/>
                </a:cubicBezTo>
                <a:cubicBezTo>
                  <a:pt x="1310362" y="36135"/>
                  <a:pt x="1314488" y="37282"/>
                  <a:pt x="1318311" y="39564"/>
                </a:cubicBezTo>
                <a:cubicBezTo>
                  <a:pt x="1322126" y="41852"/>
                  <a:pt x="1325288" y="45041"/>
                  <a:pt x="1327781" y="49133"/>
                </a:cubicBezTo>
                <a:lnTo>
                  <a:pt x="1327781" y="2286"/>
                </a:lnTo>
                <a:lnTo>
                  <a:pt x="1341453" y="2286"/>
                </a:lnTo>
                <a:lnTo>
                  <a:pt x="1341453" y="132852"/>
                </a:lnTo>
                <a:close/>
              </a:path>
              <a:path w="4593729" h="171475">
                <a:moveTo>
                  <a:pt x="1285958" y="85648"/>
                </a:moveTo>
                <a:cubicBezTo>
                  <a:pt x="1285958" y="97883"/>
                  <a:pt x="1288147" y="106973"/>
                  <a:pt x="1292524" y="112907"/>
                </a:cubicBezTo>
                <a:cubicBezTo>
                  <a:pt x="1296902" y="118847"/>
                  <a:pt x="1301986" y="121814"/>
                  <a:pt x="1307800" y="121807"/>
                </a:cubicBezTo>
                <a:cubicBezTo>
                  <a:pt x="1313554" y="121814"/>
                  <a:pt x="1318547" y="118964"/>
                  <a:pt x="1322765" y="113264"/>
                </a:cubicBezTo>
                <a:cubicBezTo>
                  <a:pt x="1326990" y="107564"/>
                  <a:pt x="1329096" y="98952"/>
                  <a:pt x="1329096" y="87430"/>
                </a:cubicBezTo>
                <a:cubicBezTo>
                  <a:pt x="1329096" y="74193"/>
                  <a:pt x="1326990" y="64535"/>
                  <a:pt x="1322765" y="58445"/>
                </a:cubicBezTo>
                <a:cubicBezTo>
                  <a:pt x="1318547" y="52361"/>
                  <a:pt x="1313219" y="49316"/>
                  <a:pt x="1306797" y="49311"/>
                </a:cubicBezTo>
                <a:cubicBezTo>
                  <a:pt x="1301105" y="49316"/>
                  <a:pt x="1296210" y="52244"/>
                  <a:pt x="1292114" y="58089"/>
                </a:cubicBezTo>
                <a:cubicBezTo>
                  <a:pt x="1288018" y="63939"/>
                  <a:pt x="1285958" y="73124"/>
                  <a:pt x="1285958" y="85648"/>
                </a:cubicBezTo>
                <a:close/>
              </a:path>
              <a:path w="4593729" h="171475">
                <a:moveTo>
                  <a:pt x="1485747" y="87073"/>
                </a:moveTo>
                <a:lnTo>
                  <a:pt x="1500430" y="91438"/>
                </a:lnTo>
                <a:cubicBezTo>
                  <a:pt x="1497192" y="106110"/>
                  <a:pt x="1491523" y="117048"/>
                  <a:pt x="1483421" y="124262"/>
                </a:cubicBezTo>
                <a:cubicBezTo>
                  <a:pt x="1475312" y="131477"/>
                  <a:pt x="1465447" y="135078"/>
                  <a:pt x="1453827" y="135078"/>
                </a:cubicBezTo>
                <a:cubicBezTo>
                  <a:pt x="1443620" y="135078"/>
                  <a:pt x="1434888" y="132663"/>
                  <a:pt x="1427645" y="127820"/>
                </a:cubicBezTo>
                <a:cubicBezTo>
                  <a:pt x="1420394" y="122982"/>
                  <a:pt x="1414466" y="115218"/>
                  <a:pt x="1409846" y="104518"/>
                </a:cubicBezTo>
                <a:cubicBezTo>
                  <a:pt x="1405225" y="93826"/>
                  <a:pt x="1402914" y="81195"/>
                  <a:pt x="1402914" y="66634"/>
                </a:cubicBezTo>
                <a:cubicBezTo>
                  <a:pt x="1402914" y="52261"/>
                  <a:pt x="1405232" y="40099"/>
                  <a:pt x="1409853" y="30146"/>
                </a:cubicBezTo>
                <a:cubicBezTo>
                  <a:pt x="1414474" y="20193"/>
                  <a:pt x="1420729" y="12678"/>
                  <a:pt x="1428625" y="7596"/>
                </a:cubicBezTo>
                <a:cubicBezTo>
                  <a:pt x="1436529" y="2520"/>
                  <a:pt x="1445345" y="0"/>
                  <a:pt x="1455073" y="0"/>
                </a:cubicBezTo>
                <a:cubicBezTo>
                  <a:pt x="1465728" y="0"/>
                  <a:pt x="1474879" y="3193"/>
                  <a:pt x="1482524" y="9617"/>
                </a:cubicBezTo>
                <a:cubicBezTo>
                  <a:pt x="1490178" y="16046"/>
                  <a:pt x="1495536" y="25476"/>
                  <a:pt x="1498598" y="37911"/>
                </a:cubicBezTo>
                <a:lnTo>
                  <a:pt x="1484288" y="41919"/>
                </a:lnTo>
                <a:cubicBezTo>
                  <a:pt x="1479386" y="23817"/>
                  <a:pt x="1469559" y="14760"/>
                  <a:pt x="1454792" y="14755"/>
                </a:cubicBezTo>
                <a:cubicBezTo>
                  <a:pt x="1447450" y="14760"/>
                  <a:pt x="1441082" y="16592"/>
                  <a:pt x="1435693" y="20243"/>
                </a:cubicBezTo>
                <a:cubicBezTo>
                  <a:pt x="1430305" y="23900"/>
                  <a:pt x="1425996" y="29589"/>
                  <a:pt x="1422781" y="37315"/>
                </a:cubicBezTo>
                <a:cubicBezTo>
                  <a:pt x="1419574" y="45041"/>
                  <a:pt x="1417962" y="54816"/>
                  <a:pt x="1417962" y="66634"/>
                </a:cubicBezTo>
                <a:cubicBezTo>
                  <a:pt x="1417962" y="84524"/>
                  <a:pt x="1421208" y="97945"/>
                  <a:pt x="1427690" y="106884"/>
                </a:cubicBezTo>
                <a:cubicBezTo>
                  <a:pt x="1434166" y="115829"/>
                  <a:pt x="1442784" y="120300"/>
                  <a:pt x="1453553" y="120294"/>
                </a:cubicBezTo>
                <a:cubicBezTo>
                  <a:pt x="1461503" y="120300"/>
                  <a:pt x="1468373" y="117555"/>
                  <a:pt x="1474149" y="112061"/>
                </a:cubicBezTo>
                <a:cubicBezTo>
                  <a:pt x="1479925" y="106573"/>
                  <a:pt x="1483794" y="98240"/>
                  <a:pt x="1485747" y="87073"/>
                </a:cubicBezTo>
                <a:close/>
              </a:path>
              <a:path w="4593729" h="171475">
                <a:moveTo>
                  <a:pt x="1511587" y="85559"/>
                </a:moveTo>
                <a:cubicBezTo>
                  <a:pt x="1511587" y="69239"/>
                  <a:pt x="1515121" y="56920"/>
                  <a:pt x="1522189" y="48604"/>
                </a:cubicBezTo>
                <a:cubicBezTo>
                  <a:pt x="1529249" y="40293"/>
                  <a:pt x="1538194" y="36135"/>
                  <a:pt x="1549017" y="36130"/>
                </a:cubicBezTo>
                <a:cubicBezTo>
                  <a:pt x="1559657" y="36135"/>
                  <a:pt x="1568556" y="40293"/>
                  <a:pt x="1575716" y="48604"/>
                </a:cubicBezTo>
                <a:cubicBezTo>
                  <a:pt x="1582867" y="56920"/>
                  <a:pt x="1586447" y="68910"/>
                  <a:pt x="1586447" y="84580"/>
                </a:cubicBezTo>
                <a:cubicBezTo>
                  <a:pt x="1586447" y="101569"/>
                  <a:pt x="1582936" y="114215"/>
                  <a:pt x="1575898" y="122526"/>
                </a:cubicBezTo>
                <a:cubicBezTo>
                  <a:pt x="1568860" y="130842"/>
                  <a:pt x="1559900" y="134989"/>
                  <a:pt x="1549017" y="134989"/>
                </a:cubicBezTo>
                <a:cubicBezTo>
                  <a:pt x="1538316" y="134989"/>
                  <a:pt x="1529401" y="130826"/>
                  <a:pt x="1522272" y="122482"/>
                </a:cubicBezTo>
                <a:cubicBezTo>
                  <a:pt x="1515151" y="114143"/>
                  <a:pt x="1511587" y="101835"/>
                  <a:pt x="1511587" y="85559"/>
                </a:cubicBezTo>
                <a:close/>
              </a:path>
              <a:path w="4593729" h="171475">
                <a:moveTo>
                  <a:pt x="1525442" y="85515"/>
                </a:moveTo>
                <a:cubicBezTo>
                  <a:pt x="1525442" y="97766"/>
                  <a:pt x="1527737" y="106879"/>
                  <a:pt x="1532327" y="112852"/>
                </a:cubicBezTo>
                <a:cubicBezTo>
                  <a:pt x="1536910" y="118830"/>
                  <a:pt x="1542602" y="121814"/>
                  <a:pt x="1549382" y="121807"/>
                </a:cubicBezTo>
                <a:cubicBezTo>
                  <a:pt x="1555750" y="121814"/>
                  <a:pt x="1561207" y="118796"/>
                  <a:pt x="1565760" y="112763"/>
                </a:cubicBezTo>
                <a:cubicBezTo>
                  <a:pt x="1570312" y="106728"/>
                  <a:pt x="1572592" y="97649"/>
                  <a:pt x="1572592" y="85515"/>
                </a:cubicBezTo>
                <a:cubicBezTo>
                  <a:pt x="1572592" y="73336"/>
                  <a:pt x="1570297" y="64257"/>
                  <a:pt x="1565714" y="58278"/>
                </a:cubicBezTo>
                <a:cubicBezTo>
                  <a:pt x="1561124" y="52306"/>
                  <a:pt x="1555439" y="49316"/>
                  <a:pt x="1548652" y="49311"/>
                </a:cubicBezTo>
                <a:cubicBezTo>
                  <a:pt x="1542230" y="49316"/>
                  <a:pt x="1536758" y="52322"/>
                  <a:pt x="1532236" y="58323"/>
                </a:cubicBezTo>
                <a:cubicBezTo>
                  <a:pt x="1527706" y="64329"/>
                  <a:pt x="1525442" y="73391"/>
                  <a:pt x="1525442" y="85515"/>
                </a:cubicBezTo>
                <a:close/>
              </a:path>
              <a:path w="4593729" h="171475">
                <a:moveTo>
                  <a:pt x="1602407" y="169100"/>
                </a:moveTo>
                <a:lnTo>
                  <a:pt x="1602407" y="38267"/>
                </a:lnTo>
                <a:lnTo>
                  <a:pt x="1614878" y="38267"/>
                </a:lnTo>
                <a:lnTo>
                  <a:pt x="1614878" y="50558"/>
                </a:lnTo>
                <a:cubicBezTo>
                  <a:pt x="1617934" y="45459"/>
                  <a:pt x="1621323" y="41780"/>
                  <a:pt x="1625047" y="39520"/>
                </a:cubicBezTo>
                <a:cubicBezTo>
                  <a:pt x="1628771" y="37265"/>
                  <a:pt x="1633050" y="36135"/>
                  <a:pt x="1637868" y="36130"/>
                </a:cubicBezTo>
                <a:cubicBezTo>
                  <a:pt x="1644154" y="36135"/>
                  <a:pt x="1649838" y="37950"/>
                  <a:pt x="1654908" y="41568"/>
                </a:cubicBezTo>
                <a:cubicBezTo>
                  <a:pt x="1659969" y="45192"/>
                  <a:pt x="1664050" y="50697"/>
                  <a:pt x="1667128" y="58089"/>
                </a:cubicBezTo>
                <a:cubicBezTo>
                  <a:pt x="1670214" y="65481"/>
                  <a:pt x="1671757" y="74371"/>
                  <a:pt x="1671757" y="84757"/>
                </a:cubicBezTo>
                <a:cubicBezTo>
                  <a:pt x="1671757" y="100856"/>
                  <a:pt x="1668291" y="113252"/>
                  <a:pt x="1661345" y="121947"/>
                </a:cubicBezTo>
                <a:cubicBezTo>
                  <a:pt x="1654406" y="130647"/>
                  <a:pt x="1646259" y="134989"/>
                  <a:pt x="1636896" y="134989"/>
                </a:cubicBezTo>
                <a:cubicBezTo>
                  <a:pt x="1632738" y="134989"/>
                  <a:pt x="1628855" y="133954"/>
                  <a:pt x="1625252" y="131877"/>
                </a:cubicBezTo>
                <a:cubicBezTo>
                  <a:pt x="1621642" y="129801"/>
                  <a:pt x="1618519" y="126862"/>
                  <a:pt x="1615889" y="123055"/>
                </a:cubicBezTo>
                <a:lnTo>
                  <a:pt x="1615889" y="169100"/>
                </a:lnTo>
                <a:close/>
              </a:path>
              <a:path w="4593729" h="171475">
                <a:moveTo>
                  <a:pt x="1614711" y="86094"/>
                </a:moveTo>
                <a:cubicBezTo>
                  <a:pt x="1614711" y="98329"/>
                  <a:pt x="1616824" y="107341"/>
                  <a:pt x="1621027" y="113130"/>
                </a:cubicBezTo>
                <a:cubicBezTo>
                  <a:pt x="1625237" y="118919"/>
                  <a:pt x="1630329" y="121814"/>
                  <a:pt x="1636310" y="121807"/>
                </a:cubicBezTo>
                <a:cubicBezTo>
                  <a:pt x="1642041" y="121814"/>
                  <a:pt x="1647072" y="118818"/>
                  <a:pt x="1651404" y="112818"/>
                </a:cubicBezTo>
                <a:cubicBezTo>
                  <a:pt x="1655736" y="106823"/>
                  <a:pt x="1657902" y="97560"/>
                  <a:pt x="1657902" y="85025"/>
                </a:cubicBezTo>
                <a:cubicBezTo>
                  <a:pt x="1657902" y="72679"/>
                  <a:pt x="1655797" y="63539"/>
                  <a:pt x="1651586" y="57599"/>
                </a:cubicBezTo>
                <a:cubicBezTo>
                  <a:pt x="1647384" y="51666"/>
                  <a:pt x="1642261" y="48693"/>
                  <a:pt x="1636219" y="48688"/>
                </a:cubicBezTo>
                <a:cubicBezTo>
                  <a:pt x="1630785" y="48693"/>
                  <a:pt x="1625845" y="51888"/>
                  <a:pt x="1621392" y="58267"/>
                </a:cubicBezTo>
                <a:cubicBezTo>
                  <a:pt x="1616938" y="64652"/>
                  <a:pt x="1614711" y="73926"/>
                  <a:pt x="1614711" y="86094"/>
                </a:cubicBezTo>
                <a:close/>
              </a:path>
              <a:path w="4593729" h="171475">
                <a:moveTo>
                  <a:pt x="1687626" y="169278"/>
                </a:moveTo>
                <a:lnTo>
                  <a:pt x="1686159" y="154227"/>
                </a:lnTo>
                <a:cubicBezTo>
                  <a:pt x="1689153" y="155178"/>
                  <a:pt x="1691730" y="155652"/>
                  <a:pt x="1693865" y="155652"/>
                </a:cubicBezTo>
                <a:cubicBezTo>
                  <a:pt x="1696746" y="155652"/>
                  <a:pt x="1699117" y="155089"/>
                  <a:pt x="1700986" y="153959"/>
                </a:cubicBezTo>
                <a:cubicBezTo>
                  <a:pt x="1702856" y="152835"/>
                  <a:pt x="1704399" y="151082"/>
                  <a:pt x="1705622" y="148705"/>
                </a:cubicBezTo>
                <a:cubicBezTo>
                  <a:pt x="1706048" y="147875"/>
                  <a:pt x="1707826" y="142638"/>
                  <a:pt x="1710950" y="132996"/>
                </a:cubicBezTo>
                <a:lnTo>
                  <a:pt x="1680558" y="38267"/>
                </a:lnTo>
                <a:lnTo>
                  <a:pt x="1695142" y="38267"/>
                </a:lnTo>
                <a:lnTo>
                  <a:pt x="1711839" y="93013"/>
                </a:lnTo>
                <a:cubicBezTo>
                  <a:pt x="1713922" y="99843"/>
                  <a:pt x="1715852" y="107140"/>
                  <a:pt x="1717615" y="114911"/>
                </a:cubicBezTo>
                <a:cubicBezTo>
                  <a:pt x="1719150" y="107557"/>
                  <a:pt x="1720982" y="100377"/>
                  <a:pt x="1723125" y="93369"/>
                </a:cubicBezTo>
                <a:lnTo>
                  <a:pt x="1740187" y="38267"/>
                </a:lnTo>
                <a:lnTo>
                  <a:pt x="1753768" y="38267"/>
                </a:lnTo>
                <a:lnTo>
                  <a:pt x="1723460" y="134455"/>
                </a:lnTo>
                <a:cubicBezTo>
                  <a:pt x="1719477" y="146923"/>
                  <a:pt x="1716338" y="155251"/>
                  <a:pt x="1714036" y="159437"/>
                </a:cubicBezTo>
                <a:cubicBezTo>
                  <a:pt x="1711740" y="163623"/>
                  <a:pt x="1709141" y="166640"/>
                  <a:pt x="1706230" y="168477"/>
                </a:cubicBezTo>
                <a:cubicBezTo>
                  <a:pt x="1703327" y="170319"/>
                  <a:pt x="1700029" y="171238"/>
                  <a:pt x="1696358" y="171238"/>
                </a:cubicBezTo>
                <a:cubicBezTo>
                  <a:pt x="1693782" y="171238"/>
                  <a:pt x="1690871" y="170587"/>
                  <a:pt x="1687626" y="169278"/>
                </a:cubicBezTo>
                <a:close/>
              </a:path>
              <a:path w="4593729" h="171475">
                <a:moveTo>
                  <a:pt x="1765123" y="132852"/>
                </a:moveTo>
                <a:lnTo>
                  <a:pt x="1765123" y="38267"/>
                </a:lnTo>
                <a:lnTo>
                  <a:pt x="1777321" y="38267"/>
                </a:lnTo>
                <a:lnTo>
                  <a:pt x="1777321" y="52606"/>
                </a:lnTo>
                <a:cubicBezTo>
                  <a:pt x="1780444" y="45960"/>
                  <a:pt x="1783302" y="41557"/>
                  <a:pt x="1785901" y="39386"/>
                </a:cubicBezTo>
                <a:cubicBezTo>
                  <a:pt x="1788500" y="37221"/>
                  <a:pt x="1791419" y="36135"/>
                  <a:pt x="1794656" y="36130"/>
                </a:cubicBezTo>
                <a:cubicBezTo>
                  <a:pt x="1799186" y="36135"/>
                  <a:pt x="1803799" y="37855"/>
                  <a:pt x="1808511" y="41295"/>
                </a:cubicBezTo>
                <a:lnTo>
                  <a:pt x="1803921" y="56169"/>
                </a:lnTo>
                <a:cubicBezTo>
                  <a:pt x="1800562" y="53859"/>
                  <a:pt x="1797294" y="52701"/>
                  <a:pt x="1794109" y="52695"/>
                </a:cubicBezTo>
                <a:cubicBezTo>
                  <a:pt x="1791236" y="52701"/>
                  <a:pt x="1788607" y="53681"/>
                  <a:pt x="1786220" y="55640"/>
                </a:cubicBezTo>
                <a:cubicBezTo>
                  <a:pt x="1783842" y="57599"/>
                  <a:pt x="1782154" y="60332"/>
                  <a:pt x="1781174" y="63828"/>
                </a:cubicBezTo>
                <a:cubicBezTo>
                  <a:pt x="1779464" y="69951"/>
                  <a:pt x="1778605" y="76453"/>
                  <a:pt x="1778605" y="83332"/>
                </a:cubicBezTo>
                <a:lnTo>
                  <a:pt x="1778605" y="132852"/>
                </a:lnTo>
                <a:close/>
              </a:path>
              <a:path w="4593729" h="171475">
                <a:moveTo>
                  <a:pt x="1816423" y="20722"/>
                </a:moveTo>
                <a:lnTo>
                  <a:pt x="1816423" y="2286"/>
                </a:lnTo>
                <a:lnTo>
                  <a:pt x="1829905" y="2286"/>
                </a:lnTo>
                <a:lnTo>
                  <a:pt x="1829905" y="20722"/>
                </a:lnTo>
                <a:close/>
              </a:path>
              <a:path w="4593729" h="171475">
                <a:moveTo>
                  <a:pt x="1816423" y="132852"/>
                </a:moveTo>
                <a:lnTo>
                  <a:pt x="1816423" y="38267"/>
                </a:lnTo>
                <a:lnTo>
                  <a:pt x="1829905" y="38267"/>
                </a:lnTo>
                <a:lnTo>
                  <a:pt x="1829905" y="132852"/>
                </a:lnTo>
                <a:close/>
              </a:path>
              <a:path w="4593729" h="171475">
                <a:moveTo>
                  <a:pt x="1847963" y="140689"/>
                </a:moveTo>
                <a:lnTo>
                  <a:pt x="1861172" y="143005"/>
                </a:lnTo>
                <a:cubicBezTo>
                  <a:pt x="1861780" y="148081"/>
                  <a:pt x="1863619" y="151861"/>
                  <a:pt x="1866674" y="154338"/>
                </a:cubicBezTo>
                <a:cubicBezTo>
                  <a:pt x="1869737" y="156821"/>
                  <a:pt x="1873985" y="158056"/>
                  <a:pt x="1879427" y="158056"/>
                </a:cubicBezTo>
                <a:cubicBezTo>
                  <a:pt x="1885362" y="158056"/>
                  <a:pt x="1890082" y="156676"/>
                  <a:pt x="1893601" y="153915"/>
                </a:cubicBezTo>
                <a:cubicBezTo>
                  <a:pt x="1897120" y="151154"/>
                  <a:pt x="1899521" y="147046"/>
                  <a:pt x="1900798" y="141580"/>
                </a:cubicBezTo>
                <a:cubicBezTo>
                  <a:pt x="1901596" y="138257"/>
                  <a:pt x="1901991" y="131254"/>
                  <a:pt x="1901991" y="120555"/>
                </a:cubicBezTo>
                <a:cubicBezTo>
                  <a:pt x="1899058" y="124630"/>
                  <a:pt x="1895759" y="127703"/>
                  <a:pt x="1892081" y="129762"/>
                </a:cubicBezTo>
                <a:cubicBezTo>
                  <a:pt x="1888418" y="131827"/>
                  <a:pt x="1884344" y="132852"/>
                  <a:pt x="1879883" y="132852"/>
                </a:cubicBezTo>
                <a:cubicBezTo>
                  <a:pt x="1870345" y="132852"/>
                  <a:pt x="1862426" y="128939"/>
                  <a:pt x="1856125" y="121095"/>
                </a:cubicBezTo>
                <a:cubicBezTo>
                  <a:pt x="1848913" y="112078"/>
                  <a:pt x="1845303" y="99993"/>
                  <a:pt x="1845303" y="84847"/>
                </a:cubicBezTo>
                <a:cubicBezTo>
                  <a:pt x="1845303" y="74699"/>
                  <a:pt x="1846891" y="65826"/>
                  <a:pt x="1850068" y="58223"/>
                </a:cubicBezTo>
                <a:cubicBezTo>
                  <a:pt x="1853252" y="50625"/>
                  <a:pt x="1857425" y="45041"/>
                  <a:pt x="1862593" y="41479"/>
                </a:cubicBezTo>
                <a:cubicBezTo>
                  <a:pt x="1867761" y="37916"/>
                  <a:pt x="1873560" y="36135"/>
                  <a:pt x="1879982" y="36130"/>
                </a:cubicBezTo>
                <a:cubicBezTo>
                  <a:pt x="1884686" y="36135"/>
                  <a:pt x="1888980" y="37260"/>
                  <a:pt x="1892864" y="39497"/>
                </a:cubicBezTo>
                <a:cubicBezTo>
                  <a:pt x="1896747" y="41741"/>
                  <a:pt x="1900190" y="45103"/>
                  <a:pt x="1903184" y="49578"/>
                </a:cubicBezTo>
                <a:lnTo>
                  <a:pt x="1903184" y="38267"/>
                </a:lnTo>
                <a:lnTo>
                  <a:pt x="1915664" y="38267"/>
                </a:lnTo>
                <a:lnTo>
                  <a:pt x="1915664" y="120027"/>
                </a:lnTo>
                <a:cubicBezTo>
                  <a:pt x="1915664" y="134577"/>
                  <a:pt x="1914440" y="144953"/>
                  <a:pt x="1911993" y="151154"/>
                </a:cubicBezTo>
                <a:cubicBezTo>
                  <a:pt x="1909546" y="157360"/>
                  <a:pt x="1905540" y="162259"/>
                  <a:pt x="1899977" y="165849"/>
                </a:cubicBezTo>
                <a:cubicBezTo>
                  <a:pt x="1894406" y="169445"/>
                  <a:pt x="1887711" y="171238"/>
                  <a:pt x="1879883" y="171238"/>
                </a:cubicBezTo>
                <a:cubicBezTo>
                  <a:pt x="1869554" y="171238"/>
                  <a:pt x="1861605" y="168538"/>
                  <a:pt x="1856034" y="163132"/>
                </a:cubicBezTo>
                <a:cubicBezTo>
                  <a:pt x="1850471" y="157733"/>
                  <a:pt x="1847780" y="150252"/>
                  <a:pt x="1847963" y="140689"/>
                </a:cubicBezTo>
                <a:close/>
              </a:path>
              <a:path w="4593729" h="171475">
                <a:moveTo>
                  <a:pt x="1859150" y="83868"/>
                </a:moveTo>
                <a:cubicBezTo>
                  <a:pt x="1859150" y="96314"/>
                  <a:pt x="1861270" y="105392"/>
                  <a:pt x="1865496" y="111104"/>
                </a:cubicBezTo>
                <a:cubicBezTo>
                  <a:pt x="1869729" y="116820"/>
                  <a:pt x="1874905" y="119676"/>
                  <a:pt x="1881030" y="119670"/>
                </a:cubicBezTo>
                <a:cubicBezTo>
                  <a:pt x="1887164" y="119676"/>
                  <a:pt x="1892370" y="116882"/>
                  <a:pt x="1896656" y="111281"/>
                </a:cubicBezTo>
                <a:cubicBezTo>
                  <a:pt x="1900950" y="105693"/>
                  <a:pt x="1903093" y="96792"/>
                  <a:pt x="1903093" y="84580"/>
                </a:cubicBezTo>
                <a:cubicBezTo>
                  <a:pt x="1903093" y="72679"/>
                  <a:pt x="1900889" y="63828"/>
                  <a:pt x="1896474" y="58022"/>
                </a:cubicBezTo>
                <a:cubicBezTo>
                  <a:pt x="1892066" y="52222"/>
                  <a:pt x="1886700" y="49316"/>
                  <a:pt x="1880384" y="49311"/>
                </a:cubicBezTo>
                <a:cubicBezTo>
                  <a:pt x="1874753" y="49316"/>
                  <a:pt x="1869805" y="52222"/>
                  <a:pt x="1865542" y="58022"/>
                </a:cubicBezTo>
                <a:cubicBezTo>
                  <a:pt x="1861286" y="63828"/>
                  <a:pt x="1859150" y="72445"/>
                  <a:pt x="1859150" y="83868"/>
                </a:cubicBezTo>
                <a:close/>
              </a:path>
              <a:path w="4593729" h="171475">
                <a:moveTo>
                  <a:pt x="1936298" y="132852"/>
                </a:moveTo>
                <a:lnTo>
                  <a:pt x="1936298" y="2286"/>
                </a:lnTo>
                <a:lnTo>
                  <a:pt x="1949788" y="2286"/>
                </a:lnTo>
                <a:lnTo>
                  <a:pt x="1949788" y="49133"/>
                </a:lnTo>
                <a:cubicBezTo>
                  <a:pt x="1952964" y="44802"/>
                  <a:pt x="1956552" y="41557"/>
                  <a:pt x="1960564" y="39386"/>
                </a:cubicBezTo>
                <a:cubicBezTo>
                  <a:pt x="1964570" y="37221"/>
                  <a:pt x="1968985" y="36135"/>
                  <a:pt x="1973819" y="36130"/>
                </a:cubicBezTo>
                <a:cubicBezTo>
                  <a:pt x="1982323" y="36135"/>
                  <a:pt x="1989034" y="38763"/>
                  <a:pt x="1993959" y="44017"/>
                </a:cubicBezTo>
                <a:cubicBezTo>
                  <a:pt x="1998876" y="49272"/>
                  <a:pt x="2001339" y="58907"/>
                  <a:pt x="2001339" y="72913"/>
                </a:cubicBezTo>
                <a:lnTo>
                  <a:pt x="2001339" y="132852"/>
                </a:lnTo>
                <a:lnTo>
                  <a:pt x="1987856" y="132852"/>
                </a:lnTo>
                <a:lnTo>
                  <a:pt x="1987856" y="72913"/>
                </a:lnTo>
                <a:cubicBezTo>
                  <a:pt x="1987856" y="64724"/>
                  <a:pt x="1986359" y="58846"/>
                  <a:pt x="1983364" y="55284"/>
                </a:cubicBezTo>
                <a:cubicBezTo>
                  <a:pt x="1980370" y="51721"/>
                  <a:pt x="1976236" y="49940"/>
                  <a:pt x="1970969" y="49934"/>
                </a:cubicBezTo>
                <a:cubicBezTo>
                  <a:pt x="1965102" y="49940"/>
                  <a:pt x="1960108" y="52228"/>
                  <a:pt x="1955974" y="56798"/>
                </a:cubicBezTo>
                <a:cubicBezTo>
                  <a:pt x="1951855" y="61373"/>
                  <a:pt x="1949788" y="69472"/>
                  <a:pt x="1949788" y="81106"/>
                </a:cubicBezTo>
                <a:lnTo>
                  <a:pt x="1949788" y="132852"/>
                </a:lnTo>
                <a:close/>
              </a:path>
              <a:path w="4593729" h="171475">
                <a:moveTo>
                  <a:pt x="2052061" y="118513"/>
                </a:moveTo>
                <a:lnTo>
                  <a:pt x="2053900" y="132673"/>
                </a:lnTo>
                <a:cubicBezTo>
                  <a:pt x="2050168" y="133625"/>
                  <a:pt x="2046809" y="134098"/>
                  <a:pt x="2043807" y="134098"/>
                </a:cubicBezTo>
                <a:cubicBezTo>
                  <a:pt x="2039103" y="134098"/>
                  <a:pt x="2035310" y="133197"/>
                  <a:pt x="2032438" y="131387"/>
                </a:cubicBezTo>
                <a:cubicBezTo>
                  <a:pt x="2029565" y="129578"/>
                  <a:pt x="2027589" y="127102"/>
                  <a:pt x="2026517" y="123951"/>
                </a:cubicBezTo>
                <a:cubicBezTo>
                  <a:pt x="2025453" y="120806"/>
                  <a:pt x="2024914" y="114538"/>
                  <a:pt x="2024914" y="105153"/>
                </a:cubicBezTo>
                <a:lnTo>
                  <a:pt x="2024914" y="50736"/>
                </a:lnTo>
                <a:lnTo>
                  <a:pt x="2015003" y="50736"/>
                </a:lnTo>
                <a:lnTo>
                  <a:pt x="2015003" y="38267"/>
                </a:lnTo>
                <a:lnTo>
                  <a:pt x="2024914" y="38267"/>
                </a:lnTo>
                <a:lnTo>
                  <a:pt x="2024914" y="14844"/>
                </a:lnTo>
                <a:lnTo>
                  <a:pt x="2038396" y="5225"/>
                </a:lnTo>
                <a:lnTo>
                  <a:pt x="2038396" y="38267"/>
                </a:lnTo>
                <a:lnTo>
                  <a:pt x="2052061" y="38267"/>
                </a:lnTo>
                <a:lnTo>
                  <a:pt x="2052061" y="50736"/>
                </a:lnTo>
                <a:lnTo>
                  <a:pt x="2038396" y="50736"/>
                </a:lnTo>
                <a:lnTo>
                  <a:pt x="2038396" y="106044"/>
                </a:lnTo>
                <a:cubicBezTo>
                  <a:pt x="2038396" y="111154"/>
                  <a:pt x="2038799" y="114449"/>
                  <a:pt x="2039589" y="115930"/>
                </a:cubicBezTo>
                <a:cubicBezTo>
                  <a:pt x="2040752" y="118073"/>
                  <a:pt x="2042926" y="119141"/>
                  <a:pt x="2046102" y="119136"/>
                </a:cubicBezTo>
                <a:cubicBezTo>
                  <a:pt x="2047630" y="119141"/>
                  <a:pt x="2049621" y="118935"/>
                  <a:pt x="2052061" y="118513"/>
                </a:cubicBezTo>
                <a:close/>
              </a:path>
              <a:path w="4593729" h="171475">
                <a:moveTo>
                  <a:pt x="2184711" y="118334"/>
                </a:moveTo>
                <a:cubicBezTo>
                  <a:pt x="2181170" y="123177"/>
                  <a:pt x="2177377" y="126840"/>
                  <a:pt x="2173311" y="129317"/>
                </a:cubicBezTo>
                <a:cubicBezTo>
                  <a:pt x="2169253" y="131799"/>
                  <a:pt x="2165483" y="133030"/>
                  <a:pt x="2162010" y="133030"/>
                </a:cubicBezTo>
                <a:cubicBezTo>
                  <a:pt x="2154683" y="133030"/>
                  <a:pt x="2148520" y="129801"/>
                  <a:pt x="2143511" y="123333"/>
                </a:cubicBezTo>
                <a:cubicBezTo>
                  <a:pt x="2137462" y="115506"/>
                  <a:pt x="2134445" y="105426"/>
                  <a:pt x="2134445" y="93079"/>
                </a:cubicBezTo>
                <a:cubicBezTo>
                  <a:pt x="2134445" y="83116"/>
                  <a:pt x="2136611" y="73402"/>
                  <a:pt x="2140950" y="63939"/>
                </a:cubicBezTo>
                <a:cubicBezTo>
                  <a:pt x="2145290" y="54482"/>
                  <a:pt x="2150420" y="47513"/>
                  <a:pt x="2156340" y="43032"/>
                </a:cubicBezTo>
                <a:cubicBezTo>
                  <a:pt x="2162268" y="38557"/>
                  <a:pt x="2168075" y="36313"/>
                  <a:pt x="2173752" y="36308"/>
                </a:cubicBezTo>
                <a:cubicBezTo>
                  <a:pt x="2177902" y="36313"/>
                  <a:pt x="2181968" y="37672"/>
                  <a:pt x="2185935" y="40388"/>
                </a:cubicBezTo>
                <a:cubicBezTo>
                  <a:pt x="2189910" y="43110"/>
                  <a:pt x="2193330" y="47185"/>
                  <a:pt x="2196202" y="52612"/>
                </a:cubicBezTo>
                <a:lnTo>
                  <a:pt x="2198680" y="38891"/>
                </a:lnTo>
                <a:lnTo>
                  <a:pt x="2212239" y="38891"/>
                </a:lnTo>
                <a:lnTo>
                  <a:pt x="2201317" y="98629"/>
                </a:lnTo>
                <a:cubicBezTo>
                  <a:pt x="2199858" y="106901"/>
                  <a:pt x="2199121" y="111504"/>
                  <a:pt x="2199121" y="112445"/>
                </a:cubicBezTo>
                <a:cubicBezTo>
                  <a:pt x="2199121" y="114176"/>
                  <a:pt x="2199645" y="115590"/>
                  <a:pt x="2200686" y="116687"/>
                </a:cubicBezTo>
                <a:cubicBezTo>
                  <a:pt x="2201728" y="117789"/>
                  <a:pt x="2202951" y="118340"/>
                  <a:pt x="2204357" y="118334"/>
                </a:cubicBezTo>
                <a:cubicBezTo>
                  <a:pt x="2207063" y="118340"/>
                  <a:pt x="2210893" y="116264"/>
                  <a:pt x="2215864" y="112111"/>
                </a:cubicBezTo>
                <a:cubicBezTo>
                  <a:pt x="2220826" y="107959"/>
                  <a:pt x="2224999" y="101924"/>
                  <a:pt x="2228373" y="94004"/>
                </a:cubicBezTo>
                <a:cubicBezTo>
                  <a:pt x="2231740" y="86088"/>
                  <a:pt x="2233427" y="77705"/>
                  <a:pt x="2233427" y="68860"/>
                </a:cubicBezTo>
                <a:cubicBezTo>
                  <a:pt x="2233427" y="58306"/>
                  <a:pt x="2231071" y="48754"/>
                  <a:pt x="2226359" y="40210"/>
                </a:cubicBezTo>
                <a:cubicBezTo>
                  <a:pt x="2221647" y="31671"/>
                  <a:pt x="2215157" y="24997"/>
                  <a:pt x="2206865" y="20188"/>
                </a:cubicBezTo>
                <a:cubicBezTo>
                  <a:pt x="2198581" y="15384"/>
                  <a:pt x="2189575" y="12979"/>
                  <a:pt x="2179855" y="12973"/>
                </a:cubicBezTo>
                <a:cubicBezTo>
                  <a:pt x="2168295" y="12979"/>
                  <a:pt x="2157838" y="16007"/>
                  <a:pt x="2148482" y="22058"/>
                </a:cubicBezTo>
                <a:cubicBezTo>
                  <a:pt x="2139119" y="28114"/>
                  <a:pt x="2131526" y="37115"/>
                  <a:pt x="2125682" y="49072"/>
                </a:cubicBezTo>
                <a:cubicBezTo>
                  <a:pt x="2119838" y="61028"/>
                  <a:pt x="2116919" y="74694"/>
                  <a:pt x="2116919" y="90057"/>
                </a:cubicBezTo>
                <a:cubicBezTo>
                  <a:pt x="2116919" y="104541"/>
                  <a:pt x="2119549" y="116854"/>
                  <a:pt x="2124816" y="126996"/>
                </a:cubicBezTo>
                <a:cubicBezTo>
                  <a:pt x="2130067" y="137144"/>
                  <a:pt x="2137583" y="144858"/>
                  <a:pt x="2147334" y="150135"/>
                </a:cubicBezTo>
                <a:cubicBezTo>
                  <a:pt x="2157085" y="155418"/>
                  <a:pt x="2168660" y="158056"/>
                  <a:pt x="2182051" y="158056"/>
                </a:cubicBezTo>
                <a:cubicBezTo>
                  <a:pt x="2194105" y="158056"/>
                  <a:pt x="2204699" y="155607"/>
                  <a:pt x="2213842" y="150709"/>
                </a:cubicBezTo>
                <a:cubicBezTo>
                  <a:pt x="2222985" y="145810"/>
                  <a:pt x="2229939" y="139297"/>
                  <a:pt x="2234711" y="131159"/>
                </a:cubicBezTo>
                <a:lnTo>
                  <a:pt x="2248285" y="131159"/>
                </a:lnTo>
                <a:cubicBezTo>
                  <a:pt x="2245291" y="138346"/>
                  <a:pt x="2240351" y="145220"/>
                  <a:pt x="2233465" y="151777"/>
                </a:cubicBezTo>
                <a:cubicBezTo>
                  <a:pt x="2226587" y="158340"/>
                  <a:pt x="2218987" y="163222"/>
                  <a:pt x="2210673" y="166428"/>
                </a:cubicBezTo>
                <a:cubicBezTo>
                  <a:pt x="2202358" y="169634"/>
                  <a:pt x="2192790" y="171238"/>
                  <a:pt x="2181960" y="171238"/>
                </a:cubicBezTo>
                <a:cubicBezTo>
                  <a:pt x="2166122" y="171238"/>
                  <a:pt x="2152670" y="168154"/>
                  <a:pt x="2141604" y="161980"/>
                </a:cubicBezTo>
                <a:cubicBezTo>
                  <a:pt x="2130531" y="155813"/>
                  <a:pt x="2121798" y="146717"/>
                  <a:pt x="2115407" y="134699"/>
                </a:cubicBezTo>
                <a:cubicBezTo>
                  <a:pt x="2109015" y="122688"/>
                  <a:pt x="2105823" y="108220"/>
                  <a:pt x="2105823" y="91304"/>
                </a:cubicBezTo>
                <a:cubicBezTo>
                  <a:pt x="2105823" y="73324"/>
                  <a:pt x="2109334" y="57037"/>
                  <a:pt x="2116372" y="42436"/>
                </a:cubicBezTo>
                <a:cubicBezTo>
                  <a:pt x="2123410" y="27841"/>
                  <a:pt x="2132286" y="17115"/>
                  <a:pt x="2143018" y="10257"/>
                </a:cubicBezTo>
                <a:cubicBezTo>
                  <a:pt x="2153749" y="3405"/>
                  <a:pt x="2166274" y="0"/>
                  <a:pt x="2180584" y="0"/>
                </a:cubicBezTo>
                <a:cubicBezTo>
                  <a:pt x="2192577" y="0"/>
                  <a:pt x="2203354" y="2826"/>
                  <a:pt x="2212922" y="8520"/>
                </a:cubicBezTo>
                <a:cubicBezTo>
                  <a:pt x="2222498" y="14220"/>
                  <a:pt x="2230174" y="22481"/>
                  <a:pt x="2235950" y="33308"/>
                </a:cubicBezTo>
                <a:cubicBezTo>
                  <a:pt x="2241726" y="44140"/>
                  <a:pt x="2244614" y="56108"/>
                  <a:pt x="2244614" y="69216"/>
                </a:cubicBezTo>
                <a:cubicBezTo>
                  <a:pt x="2244614" y="87023"/>
                  <a:pt x="2239294" y="102659"/>
                  <a:pt x="2228632" y="116119"/>
                </a:cubicBezTo>
                <a:cubicBezTo>
                  <a:pt x="2219626" y="127519"/>
                  <a:pt x="2209829" y="133207"/>
                  <a:pt x="2199227" y="133207"/>
                </a:cubicBezTo>
                <a:cubicBezTo>
                  <a:pt x="2194204" y="133207"/>
                  <a:pt x="2190639" y="132011"/>
                  <a:pt x="2188526" y="129607"/>
                </a:cubicBezTo>
                <a:cubicBezTo>
                  <a:pt x="2186414" y="127202"/>
                  <a:pt x="2185144" y="123445"/>
                  <a:pt x="2184711" y="118334"/>
                </a:cubicBezTo>
                <a:close/>
              </a:path>
              <a:path w="4593729" h="171475">
                <a:moveTo>
                  <a:pt x="2148292" y="94109"/>
                </a:moveTo>
                <a:cubicBezTo>
                  <a:pt x="2148292" y="102309"/>
                  <a:pt x="2149964" y="108649"/>
                  <a:pt x="2153293" y="113130"/>
                </a:cubicBezTo>
                <a:cubicBezTo>
                  <a:pt x="2156629" y="117616"/>
                  <a:pt x="2160376" y="119854"/>
                  <a:pt x="2164533" y="119848"/>
                </a:cubicBezTo>
                <a:cubicBezTo>
                  <a:pt x="2168082" y="119854"/>
                  <a:pt x="2171996" y="118123"/>
                  <a:pt x="2176283" y="114649"/>
                </a:cubicBezTo>
                <a:cubicBezTo>
                  <a:pt x="2180569" y="111187"/>
                  <a:pt x="2184232" y="105777"/>
                  <a:pt x="2187295" y="98423"/>
                </a:cubicBezTo>
                <a:cubicBezTo>
                  <a:pt x="2190358" y="91075"/>
                  <a:pt x="2191878" y="83322"/>
                  <a:pt x="2191878" y="75172"/>
                </a:cubicBezTo>
                <a:cubicBezTo>
                  <a:pt x="2191878" y="66856"/>
                  <a:pt x="2190176" y="60494"/>
                  <a:pt x="2186740" y="56091"/>
                </a:cubicBezTo>
                <a:cubicBezTo>
                  <a:pt x="2183320" y="51693"/>
                  <a:pt x="2179186" y="49495"/>
                  <a:pt x="2174352" y="49489"/>
                </a:cubicBezTo>
                <a:cubicBezTo>
                  <a:pt x="2170621" y="49495"/>
                  <a:pt x="2166874" y="51042"/>
                  <a:pt x="2163112" y="54126"/>
                </a:cubicBezTo>
                <a:cubicBezTo>
                  <a:pt x="2159350" y="57215"/>
                  <a:pt x="2155945" y="62737"/>
                  <a:pt x="2152882" y="70691"/>
                </a:cubicBezTo>
                <a:cubicBezTo>
                  <a:pt x="2149827" y="78652"/>
                  <a:pt x="2148292" y="86455"/>
                  <a:pt x="2148292" y="94109"/>
                </a:cubicBezTo>
                <a:close/>
              </a:path>
              <a:path w="4593729" h="171475">
                <a:moveTo>
                  <a:pt x="2374316" y="117444"/>
                </a:moveTo>
                <a:lnTo>
                  <a:pt x="2374316" y="132852"/>
                </a:lnTo>
                <a:lnTo>
                  <a:pt x="2301386" y="132852"/>
                </a:lnTo>
                <a:cubicBezTo>
                  <a:pt x="2301204" y="126618"/>
                  <a:pt x="2303150" y="119642"/>
                  <a:pt x="2307216" y="111916"/>
                </a:cubicBezTo>
                <a:cubicBezTo>
                  <a:pt x="2311282" y="104196"/>
                  <a:pt x="2318730" y="95072"/>
                  <a:pt x="2329552" y="84552"/>
                </a:cubicBezTo>
                <a:cubicBezTo>
                  <a:pt x="2342206" y="72317"/>
                  <a:pt x="2350498" y="62854"/>
                  <a:pt x="2354411" y="56163"/>
                </a:cubicBezTo>
                <a:cubicBezTo>
                  <a:pt x="2358326" y="49484"/>
                  <a:pt x="2360279" y="43255"/>
                  <a:pt x="2360279" y="37488"/>
                </a:cubicBezTo>
                <a:cubicBezTo>
                  <a:pt x="2360279" y="30836"/>
                  <a:pt x="2358280" y="25414"/>
                  <a:pt x="2354275" y="21223"/>
                </a:cubicBezTo>
                <a:cubicBezTo>
                  <a:pt x="2350270" y="17037"/>
                  <a:pt x="2345330" y="14938"/>
                  <a:pt x="2339455" y="14933"/>
                </a:cubicBezTo>
                <a:cubicBezTo>
                  <a:pt x="2333154" y="14938"/>
                  <a:pt x="2327986" y="17204"/>
                  <a:pt x="2323958" y="21729"/>
                </a:cubicBezTo>
                <a:cubicBezTo>
                  <a:pt x="2319915" y="26260"/>
                  <a:pt x="2317901" y="32756"/>
                  <a:pt x="2317901" y="41206"/>
                </a:cubicBezTo>
                <a:lnTo>
                  <a:pt x="2303955" y="39514"/>
                </a:lnTo>
                <a:cubicBezTo>
                  <a:pt x="2304936" y="26990"/>
                  <a:pt x="2308591" y="17566"/>
                  <a:pt x="2314922" y="11242"/>
                </a:cubicBezTo>
                <a:cubicBezTo>
                  <a:pt x="2321253" y="4919"/>
                  <a:pt x="2329582" y="1757"/>
                  <a:pt x="2339911" y="1752"/>
                </a:cubicBezTo>
                <a:cubicBezTo>
                  <a:pt x="2351167" y="1757"/>
                  <a:pt x="2359686" y="5437"/>
                  <a:pt x="2365462" y="12795"/>
                </a:cubicBezTo>
                <a:cubicBezTo>
                  <a:pt x="2371238" y="20154"/>
                  <a:pt x="2374133" y="28520"/>
                  <a:pt x="2374133" y="37894"/>
                </a:cubicBezTo>
                <a:cubicBezTo>
                  <a:pt x="2374133" y="46210"/>
                  <a:pt x="2371869" y="54176"/>
                  <a:pt x="2367347" y="61796"/>
                </a:cubicBezTo>
                <a:cubicBezTo>
                  <a:pt x="2362817" y="69422"/>
                  <a:pt x="2354229" y="79593"/>
                  <a:pt x="2341568" y="92306"/>
                </a:cubicBezTo>
                <a:cubicBezTo>
                  <a:pt x="2333496" y="100333"/>
                  <a:pt x="2328283" y="105804"/>
                  <a:pt x="2325927" y="108716"/>
                </a:cubicBezTo>
                <a:cubicBezTo>
                  <a:pt x="2323578" y="111633"/>
                  <a:pt x="2321663" y="114538"/>
                  <a:pt x="2320196" y="117444"/>
                </a:cubicBezTo>
                <a:close/>
              </a:path>
              <a:path w="4593729" h="171475">
                <a:moveTo>
                  <a:pt x="2388627" y="68459"/>
                </a:moveTo>
                <a:cubicBezTo>
                  <a:pt x="2388627" y="46556"/>
                  <a:pt x="2391667" y="29962"/>
                  <a:pt x="2397754" y="18679"/>
                </a:cubicBezTo>
                <a:cubicBezTo>
                  <a:pt x="2403834" y="7401"/>
                  <a:pt x="2412810" y="1757"/>
                  <a:pt x="2424674" y="1752"/>
                </a:cubicBezTo>
                <a:cubicBezTo>
                  <a:pt x="2435192" y="1757"/>
                  <a:pt x="2443483" y="6327"/>
                  <a:pt x="2449533" y="15467"/>
                </a:cubicBezTo>
                <a:cubicBezTo>
                  <a:pt x="2456875" y="26516"/>
                  <a:pt x="2460546" y="44179"/>
                  <a:pt x="2460546" y="68459"/>
                </a:cubicBezTo>
                <a:cubicBezTo>
                  <a:pt x="2460546" y="90258"/>
                  <a:pt x="2457521" y="106807"/>
                  <a:pt x="2451464" y="118117"/>
                </a:cubicBezTo>
                <a:cubicBezTo>
                  <a:pt x="2445406" y="129428"/>
                  <a:pt x="2436423" y="135078"/>
                  <a:pt x="2424491" y="135078"/>
                </a:cubicBezTo>
                <a:cubicBezTo>
                  <a:pt x="2413973" y="135078"/>
                  <a:pt x="2405370" y="130096"/>
                  <a:pt x="2398674" y="120121"/>
                </a:cubicBezTo>
                <a:cubicBezTo>
                  <a:pt x="2391978" y="110146"/>
                  <a:pt x="2388627" y="92929"/>
                  <a:pt x="2388627" y="68459"/>
                </a:cubicBezTo>
                <a:close/>
              </a:path>
              <a:path w="4593729" h="171475">
                <a:moveTo>
                  <a:pt x="2402474" y="68415"/>
                </a:moveTo>
                <a:cubicBezTo>
                  <a:pt x="2402474" y="89634"/>
                  <a:pt x="2404579" y="103856"/>
                  <a:pt x="2408774" y="111070"/>
                </a:cubicBezTo>
                <a:cubicBezTo>
                  <a:pt x="2412977" y="118296"/>
                  <a:pt x="2418350" y="121902"/>
                  <a:pt x="2424909" y="121897"/>
                </a:cubicBezTo>
                <a:cubicBezTo>
                  <a:pt x="2431096" y="121902"/>
                  <a:pt x="2436279" y="118251"/>
                  <a:pt x="2440444" y="110936"/>
                </a:cubicBezTo>
                <a:cubicBezTo>
                  <a:pt x="2444616" y="103634"/>
                  <a:pt x="2446698" y="89456"/>
                  <a:pt x="2446698" y="68415"/>
                </a:cubicBezTo>
                <a:cubicBezTo>
                  <a:pt x="2446698" y="47151"/>
                  <a:pt x="2444593" y="32918"/>
                  <a:pt x="2440398" y="25726"/>
                </a:cubicBezTo>
                <a:cubicBezTo>
                  <a:pt x="2436203" y="18534"/>
                  <a:pt x="2430754" y="14938"/>
                  <a:pt x="2424081" y="14933"/>
                </a:cubicBezTo>
                <a:cubicBezTo>
                  <a:pt x="2417955" y="14938"/>
                  <a:pt x="2412825" y="18596"/>
                  <a:pt x="2408683" y="25904"/>
                </a:cubicBezTo>
                <a:cubicBezTo>
                  <a:pt x="2404549" y="33218"/>
                  <a:pt x="2402474" y="47385"/>
                  <a:pt x="2402474" y="68415"/>
                </a:cubicBezTo>
                <a:close/>
              </a:path>
              <a:path w="4593729" h="171475">
                <a:moveTo>
                  <a:pt x="2525305" y="132852"/>
                </a:moveTo>
                <a:lnTo>
                  <a:pt x="2511732" y="132852"/>
                </a:lnTo>
                <a:lnTo>
                  <a:pt x="2511732" y="30697"/>
                </a:lnTo>
                <a:cubicBezTo>
                  <a:pt x="2508616" y="34265"/>
                  <a:pt x="2504420" y="37905"/>
                  <a:pt x="2499161" y="41613"/>
                </a:cubicBezTo>
                <a:cubicBezTo>
                  <a:pt x="2493910" y="45325"/>
                  <a:pt x="2489076" y="48131"/>
                  <a:pt x="2484668" y="50023"/>
                </a:cubicBezTo>
                <a:lnTo>
                  <a:pt x="2484668" y="34527"/>
                </a:lnTo>
                <a:cubicBezTo>
                  <a:pt x="2492131" y="30374"/>
                  <a:pt x="2498720" y="25303"/>
                  <a:pt x="2504443" y="19302"/>
                </a:cubicBezTo>
                <a:cubicBezTo>
                  <a:pt x="2510158" y="13307"/>
                  <a:pt x="2514179" y="7457"/>
                  <a:pt x="2516504" y="1752"/>
                </a:cubicBezTo>
                <a:lnTo>
                  <a:pt x="2525305" y="1752"/>
                </a:lnTo>
                <a:close/>
              </a:path>
              <a:path w="4593729" h="171475">
                <a:moveTo>
                  <a:pt x="2559984" y="98295"/>
                </a:moveTo>
                <a:lnTo>
                  <a:pt x="2573467" y="96157"/>
                </a:lnTo>
                <a:cubicBezTo>
                  <a:pt x="2576286" y="113324"/>
                  <a:pt x="2583430" y="121902"/>
                  <a:pt x="2594883" y="121897"/>
                </a:cubicBezTo>
                <a:cubicBezTo>
                  <a:pt x="2601077" y="121902"/>
                  <a:pt x="2606443" y="119364"/>
                  <a:pt x="2610972" y="114277"/>
                </a:cubicBezTo>
                <a:cubicBezTo>
                  <a:pt x="2615510" y="109195"/>
                  <a:pt x="2617774" y="102604"/>
                  <a:pt x="2617774" y="94510"/>
                </a:cubicBezTo>
                <a:cubicBezTo>
                  <a:pt x="2617774" y="86907"/>
                  <a:pt x="2615692" y="80778"/>
                  <a:pt x="2611542" y="76135"/>
                </a:cubicBezTo>
                <a:cubicBezTo>
                  <a:pt x="2607378" y="71499"/>
                  <a:pt x="2602270" y="69177"/>
                  <a:pt x="2596213" y="69172"/>
                </a:cubicBezTo>
                <a:cubicBezTo>
                  <a:pt x="2593652" y="69177"/>
                  <a:pt x="2590468" y="69773"/>
                  <a:pt x="2586675" y="70953"/>
                </a:cubicBezTo>
                <a:lnTo>
                  <a:pt x="2588241" y="56881"/>
                </a:lnTo>
                <a:lnTo>
                  <a:pt x="2590354" y="57059"/>
                </a:lnTo>
                <a:cubicBezTo>
                  <a:pt x="2597042" y="57065"/>
                  <a:pt x="2602476" y="55083"/>
                  <a:pt x="2606648" y="51109"/>
                </a:cubicBezTo>
                <a:cubicBezTo>
                  <a:pt x="2610828" y="47146"/>
                  <a:pt x="2612910" y="41841"/>
                  <a:pt x="2612910" y="35200"/>
                </a:cubicBezTo>
                <a:cubicBezTo>
                  <a:pt x="2612910" y="29099"/>
                  <a:pt x="2611162" y="24201"/>
                  <a:pt x="2607667" y="20494"/>
                </a:cubicBezTo>
                <a:cubicBezTo>
                  <a:pt x="2604170" y="16792"/>
                  <a:pt x="2599914" y="14938"/>
                  <a:pt x="2594891" y="14933"/>
                </a:cubicBezTo>
                <a:cubicBezTo>
                  <a:pt x="2589677" y="14938"/>
                  <a:pt x="2585277" y="16887"/>
                  <a:pt x="2581697" y="20772"/>
                </a:cubicBezTo>
                <a:cubicBezTo>
                  <a:pt x="2578110" y="24663"/>
                  <a:pt x="2575822" y="30552"/>
                  <a:pt x="2574842" y="38445"/>
                </a:cubicBezTo>
                <a:lnTo>
                  <a:pt x="2561360" y="35595"/>
                </a:lnTo>
                <a:cubicBezTo>
                  <a:pt x="2563070" y="24440"/>
                  <a:pt x="2566923" y="16007"/>
                  <a:pt x="2572911" y="10307"/>
                </a:cubicBezTo>
                <a:cubicBezTo>
                  <a:pt x="2578908" y="4607"/>
                  <a:pt x="2586158" y="1757"/>
                  <a:pt x="2594655" y="1752"/>
                </a:cubicBezTo>
                <a:cubicBezTo>
                  <a:pt x="2603585" y="1757"/>
                  <a:pt x="2611170" y="4963"/>
                  <a:pt x="2617410" y="11370"/>
                </a:cubicBezTo>
                <a:cubicBezTo>
                  <a:pt x="2623642" y="17783"/>
                  <a:pt x="2626758" y="25849"/>
                  <a:pt x="2626758" y="35573"/>
                </a:cubicBezTo>
                <a:cubicBezTo>
                  <a:pt x="2626758" y="41512"/>
                  <a:pt x="2625443" y="46767"/>
                  <a:pt x="2622798" y="51332"/>
                </a:cubicBezTo>
                <a:cubicBezTo>
                  <a:pt x="2620153" y="55907"/>
                  <a:pt x="2616460" y="59492"/>
                  <a:pt x="2611717" y="62097"/>
                </a:cubicBezTo>
                <a:cubicBezTo>
                  <a:pt x="2616102" y="63288"/>
                  <a:pt x="2619728" y="65248"/>
                  <a:pt x="2622585" y="67975"/>
                </a:cubicBezTo>
                <a:cubicBezTo>
                  <a:pt x="2625450" y="70708"/>
                  <a:pt x="2627761" y="74360"/>
                  <a:pt x="2629532" y="78924"/>
                </a:cubicBezTo>
                <a:cubicBezTo>
                  <a:pt x="2631302" y="83494"/>
                  <a:pt x="2632176" y="88593"/>
                  <a:pt x="2632176" y="94226"/>
                </a:cubicBezTo>
                <a:cubicBezTo>
                  <a:pt x="2632176" y="106216"/>
                  <a:pt x="2628544" y="116025"/>
                  <a:pt x="2621263" y="123644"/>
                </a:cubicBezTo>
                <a:cubicBezTo>
                  <a:pt x="2613982" y="131271"/>
                  <a:pt x="2605272" y="135078"/>
                  <a:pt x="2595119" y="135078"/>
                </a:cubicBezTo>
                <a:cubicBezTo>
                  <a:pt x="2585702" y="135078"/>
                  <a:pt x="2577722" y="131760"/>
                  <a:pt x="2571179" y="125109"/>
                </a:cubicBezTo>
                <a:cubicBezTo>
                  <a:pt x="2564628" y="118463"/>
                  <a:pt x="2560896" y="109523"/>
                  <a:pt x="2559984" y="98295"/>
                </a:cubicBezTo>
                <a:close/>
              </a:path>
              <a:path w="4593729" h="171475">
                <a:moveTo>
                  <a:pt x="2693356" y="132852"/>
                </a:moveTo>
                <a:lnTo>
                  <a:pt x="2693356" y="2286"/>
                </a:lnTo>
                <a:lnTo>
                  <a:pt x="2707948" y="2286"/>
                </a:lnTo>
                <a:lnTo>
                  <a:pt x="2707948" y="117444"/>
                </a:lnTo>
                <a:lnTo>
                  <a:pt x="2762258" y="117444"/>
                </a:lnTo>
                <a:lnTo>
                  <a:pt x="2762258" y="132852"/>
                </a:lnTo>
                <a:close/>
              </a:path>
              <a:path w="4593729" h="171475">
                <a:moveTo>
                  <a:pt x="2778028" y="20722"/>
                </a:moveTo>
                <a:lnTo>
                  <a:pt x="2778028" y="2286"/>
                </a:lnTo>
                <a:lnTo>
                  <a:pt x="2791518" y="2286"/>
                </a:lnTo>
                <a:lnTo>
                  <a:pt x="2791518" y="20722"/>
                </a:lnTo>
                <a:close/>
              </a:path>
              <a:path w="4593729" h="171475">
                <a:moveTo>
                  <a:pt x="2778028" y="132852"/>
                </a:moveTo>
                <a:lnTo>
                  <a:pt x="2778028" y="38267"/>
                </a:lnTo>
                <a:lnTo>
                  <a:pt x="2791518" y="38267"/>
                </a:lnTo>
                <a:lnTo>
                  <a:pt x="2791518" y="132852"/>
                </a:lnTo>
                <a:close/>
              </a:path>
              <a:path w="4593729" h="171475">
                <a:moveTo>
                  <a:pt x="2806999" y="104530"/>
                </a:moveTo>
                <a:lnTo>
                  <a:pt x="2820482" y="102036"/>
                </a:lnTo>
                <a:cubicBezTo>
                  <a:pt x="2821280" y="108721"/>
                  <a:pt x="2823446" y="113686"/>
                  <a:pt x="2826987" y="116937"/>
                </a:cubicBezTo>
                <a:cubicBezTo>
                  <a:pt x="2830529" y="120188"/>
                  <a:pt x="2835218" y="121814"/>
                  <a:pt x="2841078" y="121807"/>
                </a:cubicBezTo>
                <a:cubicBezTo>
                  <a:pt x="2846937" y="121814"/>
                  <a:pt x="2851467" y="120405"/>
                  <a:pt x="2854667" y="117583"/>
                </a:cubicBezTo>
                <a:cubicBezTo>
                  <a:pt x="2857874" y="114766"/>
                  <a:pt x="2859470" y="111187"/>
                  <a:pt x="2859470" y="106845"/>
                </a:cubicBezTo>
                <a:cubicBezTo>
                  <a:pt x="2859470" y="103110"/>
                  <a:pt x="2858094" y="100199"/>
                  <a:pt x="2855350" y="98118"/>
                </a:cubicBezTo>
                <a:cubicBezTo>
                  <a:pt x="2853458" y="96698"/>
                  <a:pt x="2848868" y="94916"/>
                  <a:pt x="2841587" y="92773"/>
                </a:cubicBezTo>
                <a:cubicBezTo>
                  <a:pt x="2831068" y="89634"/>
                  <a:pt x="2824031" y="86962"/>
                  <a:pt x="2820482" y="84764"/>
                </a:cubicBezTo>
                <a:cubicBezTo>
                  <a:pt x="2816940" y="82570"/>
                  <a:pt x="2814189" y="79631"/>
                  <a:pt x="2812228" y="75946"/>
                </a:cubicBezTo>
                <a:cubicBezTo>
                  <a:pt x="2810275" y="72267"/>
                  <a:pt x="2809294" y="68081"/>
                  <a:pt x="2809294" y="63383"/>
                </a:cubicBezTo>
                <a:cubicBezTo>
                  <a:pt x="2809294" y="55312"/>
                  <a:pt x="2811954" y="48754"/>
                  <a:pt x="2817274" y="43706"/>
                </a:cubicBezTo>
                <a:cubicBezTo>
                  <a:pt x="2822602" y="38662"/>
                  <a:pt x="2829967" y="36135"/>
                  <a:pt x="2839383" y="36130"/>
                </a:cubicBezTo>
                <a:cubicBezTo>
                  <a:pt x="2845318" y="36135"/>
                  <a:pt x="2850532" y="37176"/>
                  <a:pt x="2855024" y="39252"/>
                </a:cubicBezTo>
                <a:cubicBezTo>
                  <a:pt x="2859523" y="41334"/>
                  <a:pt x="2862966" y="44123"/>
                  <a:pt x="2865344" y="47624"/>
                </a:cubicBezTo>
                <a:cubicBezTo>
                  <a:pt x="2867731" y="51131"/>
                  <a:pt x="2869388" y="56147"/>
                  <a:pt x="2870300" y="62670"/>
                </a:cubicBezTo>
                <a:lnTo>
                  <a:pt x="2857091" y="64808"/>
                </a:lnTo>
                <a:cubicBezTo>
                  <a:pt x="2855860" y="54482"/>
                  <a:pt x="2850083" y="49316"/>
                  <a:pt x="2839748" y="49311"/>
                </a:cubicBezTo>
                <a:cubicBezTo>
                  <a:pt x="2833880" y="49316"/>
                  <a:pt x="2829510" y="50458"/>
                  <a:pt x="2826638" y="52729"/>
                </a:cubicBezTo>
                <a:cubicBezTo>
                  <a:pt x="2823765" y="55011"/>
                  <a:pt x="2822321" y="57922"/>
                  <a:pt x="2822321" y="61462"/>
                </a:cubicBezTo>
                <a:cubicBezTo>
                  <a:pt x="2822321" y="64958"/>
                  <a:pt x="2823704" y="67708"/>
                  <a:pt x="2826455" y="69712"/>
                </a:cubicBezTo>
                <a:cubicBezTo>
                  <a:pt x="2828112" y="70903"/>
                  <a:pt x="2833006" y="72796"/>
                  <a:pt x="2841154" y="75390"/>
                </a:cubicBezTo>
                <a:cubicBezTo>
                  <a:pt x="2852371" y="78846"/>
                  <a:pt x="2859614" y="81602"/>
                  <a:pt x="2862905" y="83650"/>
                </a:cubicBezTo>
                <a:cubicBezTo>
                  <a:pt x="2866196" y="85704"/>
                  <a:pt x="2868757" y="88498"/>
                  <a:pt x="2870581" y="92039"/>
                </a:cubicBezTo>
                <a:cubicBezTo>
                  <a:pt x="2872412" y="95579"/>
                  <a:pt x="2873324" y="99787"/>
                  <a:pt x="2873324" y="104658"/>
                </a:cubicBezTo>
                <a:cubicBezTo>
                  <a:pt x="2873324" y="113703"/>
                  <a:pt x="2870376" y="121017"/>
                  <a:pt x="2864478" y="126606"/>
                </a:cubicBezTo>
                <a:cubicBezTo>
                  <a:pt x="2858573" y="132200"/>
                  <a:pt x="2850517" y="134989"/>
                  <a:pt x="2840302" y="134989"/>
                </a:cubicBezTo>
                <a:cubicBezTo>
                  <a:pt x="2821166" y="134989"/>
                  <a:pt x="2810062" y="124841"/>
                  <a:pt x="2806999" y="104530"/>
                </a:cubicBezTo>
                <a:close/>
              </a:path>
              <a:path w="4593729" h="171475">
                <a:moveTo>
                  <a:pt x="2941283" y="121184"/>
                </a:moveTo>
                <a:cubicBezTo>
                  <a:pt x="2936761" y="125760"/>
                  <a:pt x="2932050" y="129205"/>
                  <a:pt x="2927155" y="131521"/>
                </a:cubicBezTo>
                <a:cubicBezTo>
                  <a:pt x="2922268" y="133837"/>
                  <a:pt x="2917192" y="134989"/>
                  <a:pt x="2911925" y="134989"/>
                </a:cubicBezTo>
                <a:cubicBezTo>
                  <a:pt x="2903610" y="134989"/>
                  <a:pt x="2896976" y="132562"/>
                  <a:pt x="2892020" y="127691"/>
                </a:cubicBezTo>
                <a:cubicBezTo>
                  <a:pt x="2887065" y="122827"/>
                  <a:pt x="2884588" y="116264"/>
                  <a:pt x="2884588" y="108003"/>
                </a:cubicBezTo>
                <a:cubicBezTo>
                  <a:pt x="2884588" y="102548"/>
                  <a:pt x="2885750" y="97711"/>
                  <a:pt x="2888076" y="93491"/>
                </a:cubicBezTo>
                <a:cubicBezTo>
                  <a:pt x="2890402" y="89278"/>
                  <a:pt x="2893578" y="85983"/>
                  <a:pt x="2897622" y="83605"/>
                </a:cubicBezTo>
                <a:cubicBezTo>
                  <a:pt x="2901650" y="81234"/>
                  <a:pt x="2907775" y="79481"/>
                  <a:pt x="2915968" y="78345"/>
                </a:cubicBezTo>
                <a:cubicBezTo>
                  <a:pt x="2926973" y="76787"/>
                  <a:pt x="2935044" y="74916"/>
                  <a:pt x="2940182" y="72734"/>
                </a:cubicBezTo>
                <a:lnTo>
                  <a:pt x="2940273" y="68638"/>
                </a:lnTo>
                <a:cubicBezTo>
                  <a:pt x="2940273" y="62169"/>
                  <a:pt x="2939080" y="57627"/>
                  <a:pt x="2936693" y="55011"/>
                </a:cubicBezTo>
                <a:cubicBezTo>
                  <a:pt x="2933334" y="51215"/>
                  <a:pt x="2928166" y="49316"/>
                  <a:pt x="2921189" y="49311"/>
                </a:cubicBezTo>
                <a:cubicBezTo>
                  <a:pt x="2914896" y="49316"/>
                  <a:pt x="2910184" y="50586"/>
                  <a:pt x="2907068" y="53118"/>
                </a:cubicBezTo>
                <a:cubicBezTo>
                  <a:pt x="2903952" y="55657"/>
                  <a:pt x="2901650" y="60416"/>
                  <a:pt x="2900183" y="67391"/>
                </a:cubicBezTo>
                <a:lnTo>
                  <a:pt x="2886883" y="65253"/>
                </a:lnTo>
                <a:cubicBezTo>
                  <a:pt x="2888783" y="55106"/>
                  <a:pt x="2892621" y="47713"/>
                  <a:pt x="2898397" y="43082"/>
                </a:cubicBezTo>
                <a:cubicBezTo>
                  <a:pt x="2904173" y="38451"/>
                  <a:pt x="2912449" y="36135"/>
                  <a:pt x="2923211" y="36130"/>
                </a:cubicBezTo>
                <a:cubicBezTo>
                  <a:pt x="2931586" y="36135"/>
                  <a:pt x="2938168" y="37666"/>
                  <a:pt x="2942933" y="40722"/>
                </a:cubicBezTo>
                <a:cubicBezTo>
                  <a:pt x="2947706" y="43784"/>
                  <a:pt x="2950715" y="47569"/>
                  <a:pt x="2951969" y="52077"/>
                </a:cubicBezTo>
                <a:cubicBezTo>
                  <a:pt x="2953231" y="56592"/>
                  <a:pt x="2953854" y="63182"/>
                  <a:pt x="2953854" y="71844"/>
                </a:cubicBezTo>
                <a:lnTo>
                  <a:pt x="2953854" y="93219"/>
                </a:lnTo>
                <a:cubicBezTo>
                  <a:pt x="2953854" y="108187"/>
                  <a:pt x="2954143" y="117616"/>
                  <a:pt x="2954720" y="121502"/>
                </a:cubicBezTo>
                <a:cubicBezTo>
                  <a:pt x="2955298" y="125392"/>
                  <a:pt x="2956446" y="129178"/>
                  <a:pt x="2958156" y="132852"/>
                </a:cubicBezTo>
                <a:lnTo>
                  <a:pt x="2944035" y="132852"/>
                </a:lnTo>
                <a:cubicBezTo>
                  <a:pt x="2942629" y="129590"/>
                  <a:pt x="2941709" y="125704"/>
                  <a:pt x="2941283" y="121184"/>
                </a:cubicBezTo>
                <a:close/>
              </a:path>
              <a:path w="4593729" h="171475">
                <a:moveTo>
                  <a:pt x="2940182" y="85381"/>
                </a:moveTo>
                <a:cubicBezTo>
                  <a:pt x="2935226" y="87764"/>
                  <a:pt x="2927862" y="89779"/>
                  <a:pt x="2918073" y="91438"/>
                </a:cubicBezTo>
                <a:cubicBezTo>
                  <a:pt x="2912381" y="92395"/>
                  <a:pt x="2908414" y="93480"/>
                  <a:pt x="2906149" y="94694"/>
                </a:cubicBezTo>
                <a:cubicBezTo>
                  <a:pt x="2903892" y="95913"/>
                  <a:pt x="2902128" y="97633"/>
                  <a:pt x="2900874" y="99859"/>
                </a:cubicBezTo>
                <a:cubicBezTo>
                  <a:pt x="2899620" y="102086"/>
                  <a:pt x="2898990" y="104652"/>
                  <a:pt x="2898990" y="107557"/>
                </a:cubicBezTo>
                <a:cubicBezTo>
                  <a:pt x="2898990" y="112078"/>
                  <a:pt x="2900433" y="115685"/>
                  <a:pt x="2903306" y="118384"/>
                </a:cubicBezTo>
                <a:cubicBezTo>
                  <a:pt x="2906179" y="121090"/>
                  <a:pt x="2910154" y="122437"/>
                  <a:pt x="2915231" y="122431"/>
                </a:cubicBezTo>
                <a:cubicBezTo>
                  <a:pt x="2920064" y="122437"/>
                  <a:pt x="2924450" y="121223"/>
                  <a:pt x="2928394" y="118785"/>
                </a:cubicBezTo>
                <a:cubicBezTo>
                  <a:pt x="2932339" y="116353"/>
                  <a:pt x="2935295" y="113102"/>
                  <a:pt x="2937240" y="109033"/>
                </a:cubicBezTo>
                <a:cubicBezTo>
                  <a:pt x="2939201" y="104970"/>
                  <a:pt x="2940182" y="99041"/>
                  <a:pt x="2940182" y="91259"/>
                </a:cubicBezTo>
                <a:close/>
              </a:path>
              <a:path w="4593729" h="171475">
                <a:moveTo>
                  <a:pt x="3019260" y="132852"/>
                </a:moveTo>
                <a:lnTo>
                  <a:pt x="3019260" y="2286"/>
                </a:lnTo>
                <a:lnTo>
                  <a:pt x="3041186" y="2286"/>
                </a:lnTo>
                <a:lnTo>
                  <a:pt x="3067360" y="94732"/>
                </a:lnTo>
                <a:lnTo>
                  <a:pt x="3072596" y="114059"/>
                </a:lnTo>
                <a:cubicBezTo>
                  <a:pt x="3073881" y="109255"/>
                  <a:pt x="3075842" y="102281"/>
                  <a:pt x="3078479" y="93130"/>
                </a:cubicBezTo>
                <a:lnTo>
                  <a:pt x="3104927" y="2286"/>
                </a:lnTo>
                <a:lnTo>
                  <a:pt x="3124565" y="2286"/>
                </a:lnTo>
                <a:lnTo>
                  <a:pt x="3124565" y="132852"/>
                </a:lnTo>
                <a:lnTo>
                  <a:pt x="3110528" y="132852"/>
                </a:lnTo>
                <a:lnTo>
                  <a:pt x="3110528" y="23655"/>
                </a:lnTo>
                <a:lnTo>
                  <a:pt x="3078372" y="132852"/>
                </a:lnTo>
                <a:lnTo>
                  <a:pt x="3065262" y="132852"/>
                </a:lnTo>
                <a:lnTo>
                  <a:pt x="3033289" y="21779"/>
                </a:lnTo>
                <a:lnTo>
                  <a:pt x="3033289" y="132852"/>
                </a:lnTo>
                <a:close/>
              </a:path>
              <a:path w="4593729" h="171475">
                <a:moveTo>
                  <a:pt x="3198141" y="121184"/>
                </a:moveTo>
                <a:cubicBezTo>
                  <a:pt x="3193619" y="125760"/>
                  <a:pt x="3188907" y="129205"/>
                  <a:pt x="3184012" y="131521"/>
                </a:cubicBezTo>
                <a:cubicBezTo>
                  <a:pt x="3179126" y="133837"/>
                  <a:pt x="3174049" y="134989"/>
                  <a:pt x="3168782" y="134989"/>
                </a:cubicBezTo>
                <a:cubicBezTo>
                  <a:pt x="3160468" y="134989"/>
                  <a:pt x="3153833" y="132562"/>
                  <a:pt x="3148878" y="127691"/>
                </a:cubicBezTo>
                <a:cubicBezTo>
                  <a:pt x="3143922" y="122827"/>
                  <a:pt x="3141445" y="116264"/>
                  <a:pt x="3141445" y="108003"/>
                </a:cubicBezTo>
                <a:cubicBezTo>
                  <a:pt x="3141445" y="102548"/>
                  <a:pt x="3142608" y="97711"/>
                  <a:pt x="3144933" y="93491"/>
                </a:cubicBezTo>
                <a:cubicBezTo>
                  <a:pt x="3147259" y="89278"/>
                  <a:pt x="3150436" y="85983"/>
                  <a:pt x="3154479" y="83605"/>
                </a:cubicBezTo>
                <a:cubicBezTo>
                  <a:pt x="3158507" y="81234"/>
                  <a:pt x="3164625" y="79481"/>
                  <a:pt x="3172825" y="78345"/>
                </a:cubicBezTo>
                <a:cubicBezTo>
                  <a:pt x="3183830" y="76787"/>
                  <a:pt x="3191901" y="74916"/>
                  <a:pt x="3197039" y="72734"/>
                </a:cubicBezTo>
                <a:lnTo>
                  <a:pt x="3197130" y="68638"/>
                </a:lnTo>
                <a:cubicBezTo>
                  <a:pt x="3197130" y="62169"/>
                  <a:pt x="3195937" y="57627"/>
                  <a:pt x="3193550" y="55011"/>
                </a:cubicBezTo>
                <a:cubicBezTo>
                  <a:pt x="3190191" y="51215"/>
                  <a:pt x="3185023" y="49316"/>
                  <a:pt x="3178046" y="49311"/>
                </a:cubicBezTo>
                <a:cubicBezTo>
                  <a:pt x="3171754" y="49316"/>
                  <a:pt x="3167042" y="50586"/>
                  <a:pt x="3163926" y="53118"/>
                </a:cubicBezTo>
                <a:cubicBezTo>
                  <a:pt x="3160810" y="55657"/>
                  <a:pt x="3158507" y="60416"/>
                  <a:pt x="3157040" y="67391"/>
                </a:cubicBezTo>
                <a:lnTo>
                  <a:pt x="3143732" y="65253"/>
                </a:lnTo>
                <a:cubicBezTo>
                  <a:pt x="3145632" y="55106"/>
                  <a:pt x="3149478" y="47713"/>
                  <a:pt x="3155254" y="43082"/>
                </a:cubicBezTo>
                <a:cubicBezTo>
                  <a:pt x="3161030" y="38451"/>
                  <a:pt x="3169306" y="36135"/>
                  <a:pt x="3180068" y="36130"/>
                </a:cubicBezTo>
                <a:cubicBezTo>
                  <a:pt x="3188443" y="36135"/>
                  <a:pt x="3195017" y="37666"/>
                  <a:pt x="3199790" y="40722"/>
                </a:cubicBezTo>
                <a:cubicBezTo>
                  <a:pt x="3204563" y="43784"/>
                  <a:pt x="3207572" y="47569"/>
                  <a:pt x="3208826" y="52077"/>
                </a:cubicBezTo>
                <a:cubicBezTo>
                  <a:pt x="3210080" y="56592"/>
                  <a:pt x="3210704" y="63182"/>
                  <a:pt x="3210704" y="71844"/>
                </a:cubicBezTo>
                <a:lnTo>
                  <a:pt x="3210704" y="93219"/>
                </a:lnTo>
                <a:cubicBezTo>
                  <a:pt x="3210704" y="108187"/>
                  <a:pt x="3211000" y="117616"/>
                  <a:pt x="3211578" y="121502"/>
                </a:cubicBezTo>
                <a:cubicBezTo>
                  <a:pt x="3212155" y="125392"/>
                  <a:pt x="3213303" y="129178"/>
                  <a:pt x="3215013" y="132852"/>
                </a:cubicBezTo>
                <a:lnTo>
                  <a:pt x="3200884" y="132852"/>
                </a:lnTo>
                <a:cubicBezTo>
                  <a:pt x="3199486" y="129590"/>
                  <a:pt x="3198567" y="125704"/>
                  <a:pt x="3198141" y="121184"/>
                </a:cubicBezTo>
                <a:close/>
              </a:path>
              <a:path w="4593729" h="171475">
                <a:moveTo>
                  <a:pt x="3197039" y="85381"/>
                </a:moveTo>
                <a:cubicBezTo>
                  <a:pt x="3192083" y="87764"/>
                  <a:pt x="3184719" y="89779"/>
                  <a:pt x="3174930" y="91438"/>
                </a:cubicBezTo>
                <a:cubicBezTo>
                  <a:pt x="3169238" y="92395"/>
                  <a:pt x="3165263" y="93480"/>
                  <a:pt x="3163006" y="94694"/>
                </a:cubicBezTo>
                <a:cubicBezTo>
                  <a:pt x="3160749" y="95913"/>
                  <a:pt x="3158986" y="97633"/>
                  <a:pt x="3157732" y="99859"/>
                </a:cubicBezTo>
                <a:cubicBezTo>
                  <a:pt x="3156478" y="102086"/>
                  <a:pt x="3155847" y="104652"/>
                  <a:pt x="3155847" y="107557"/>
                </a:cubicBezTo>
                <a:cubicBezTo>
                  <a:pt x="3155847" y="112078"/>
                  <a:pt x="3157291" y="115685"/>
                  <a:pt x="3160164" y="118384"/>
                </a:cubicBezTo>
                <a:cubicBezTo>
                  <a:pt x="3163036" y="121090"/>
                  <a:pt x="3167011" y="122437"/>
                  <a:pt x="3172088" y="122431"/>
                </a:cubicBezTo>
                <a:cubicBezTo>
                  <a:pt x="3176922" y="122437"/>
                  <a:pt x="3181307" y="121223"/>
                  <a:pt x="3185251" y="118785"/>
                </a:cubicBezTo>
                <a:cubicBezTo>
                  <a:pt x="3189196" y="116353"/>
                  <a:pt x="3192152" y="113102"/>
                  <a:pt x="3194098" y="109033"/>
                </a:cubicBezTo>
                <a:cubicBezTo>
                  <a:pt x="3196058" y="104970"/>
                  <a:pt x="3197039" y="99041"/>
                  <a:pt x="3197039" y="91259"/>
                </a:cubicBezTo>
                <a:close/>
              </a:path>
              <a:path w="4593729" h="171475">
                <a:moveTo>
                  <a:pt x="3231801" y="132852"/>
                </a:moveTo>
                <a:lnTo>
                  <a:pt x="3231801" y="38267"/>
                </a:lnTo>
                <a:lnTo>
                  <a:pt x="3244007" y="38267"/>
                </a:lnTo>
                <a:lnTo>
                  <a:pt x="3244007" y="52606"/>
                </a:lnTo>
                <a:cubicBezTo>
                  <a:pt x="3247123" y="45960"/>
                  <a:pt x="3249980" y="41557"/>
                  <a:pt x="3252580" y="39386"/>
                </a:cubicBezTo>
                <a:cubicBezTo>
                  <a:pt x="3255179" y="37221"/>
                  <a:pt x="3258097" y="36135"/>
                  <a:pt x="3261342" y="36130"/>
                </a:cubicBezTo>
                <a:cubicBezTo>
                  <a:pt x="3265872" y="36135"/>
                  <a:pt x="3270485" y="37855"/>
                  <a:pt x="3275190" y="41295"/>
                </a:cubicBezTo>
                <a:lnTo>
                  <a:pt x="3270607" y="56169"/>
                </a:lnTo>
                <a:cubicBezTo>
                  <a:pt x="3267240" y="53859"/>
                  <a:pt x="3263980" y="52701"/>
                  <a:pt x="3260795" y="52695"/>
                </a:cubicBezTo>
                <a:cubicBezTo>
                  <a:pt x="3257922" y="52701"/>
                  <a:pt x="3255285" y="53681"/>
                  <a:pt x="3252906" y="55640"/>
                </a:cubicBezTo>
                <a:cubicBezTo>
                  <a:pt x="3250520" y="57599"/>
                  <a:pt x="3248840" y="60332"/>
                  <a:pt x="3247860" y="63828"/>
                </a:cubicBezTo>
                <a:cubicBezTo>
                  <a:pt x="3246150" y="69951"/>
                  <a:pt x="3245291" y="76453"/>
                  <a:pt x="3245291" y="83332"/>
                </a:cubicBezTo>
                <a:lnTo>
                  <a:pt x="3245291" y="132852"/>
                </a:lnTo>
                <a:close/>
              </a:path>
              <a:path w="4593729" h="171475">
                <a:moveTo>
                  <a:pt x="3313190" y="118513"/>
                </a:moveTo>
                <a:lnTo>
                  <a:pt x="3315029" y="132673"/>
                </a:lnTo>
                <a:cubicBezTo>
                  <a:pt x="3311297" y="133625"/>
                  <a:pt x="3307930" y="134098"/>
                  <a:pt x="3304936" y="134098"/>
                </a:cubicBezTo>
                <a:cubicBezTo>
                  <a:pt x="3300224" y="134098"/>
                  <a:pt x="3296432" y="133197"/>
                  <a:pt x="3293559" y="131387"/>
                </a:cubicBezTo>
                <a:cubicBezTo>
                  <a:pt x="3290686" y="129578"/>
                  <a:pt x="3288718" y="127102"/>
                  <a:pt x="3287646" y="123951"/>
                </a:cubicBezTo>
                <a:cubicBezTo>
                  <a:pt x="3286574" y="120806"/>
                  <a:pt x="3286035" y="114538"/>
                  <a:pt x="3286035" y="105153"/>
                </a:cubicBezTo>
                <a:lnTo>
                  <a:pt x="3286035" y="50736"/>
                </a:lnTo>
                <a:lnTo>
                  <a:pt x="3276124" y="50736"/>
                </a:lnTo>
                <a:lnTo>
                  <a:pt x="3276124" y="38267"/>
                </a:lnTo>
                <a:lnTo>
                  <a:pt x="3286035" y="38267"/>
                </a:lnTo>
                <a:lnTo>
                  <a:pt x="3286035" y="14844"/>
                </a:lnTo>
                <a:lnTo>
                  <a:pt x="3299525" y="5225"/>
                </a:lnTo>
                <a:lnTo>
                  <a:pt x="3299525" y="38267"/>
                </a:lnTo>
                <a:lnTo>
                  <a:pt x="3313190" y="38267"/>
                </a:lnTo>
                <a:lnTo>
                  <a:pt x="3313190" y="50736"/>
                </a:lnTo>
                <a:lnTo>
                  <a:pt x="3299525" y="50736"/>
                </a:lnTo>
                <a:lnTo>
                  <a:pt x="3299525" y="106044"/>
                </a:lnTo>
                <a:cubicBezTo>
                  <a:pt x="3299525" y="111154"/>
                  <a:pt x="3299928" y="114449"/>
                  <a:pt x="3300718" y="115930"/>
                </a:cubicBezTo>
                <a:cubicBezTo>
                  <a:pt x="3301881" y="118073"/>
                  <a:pt x="3304047" y="119141"/>
                  <a:pt x="3307231" y="119136"/>
                </a:cubicBezTo>
                <a:cubicBezTo>
                  <a:pt x="3308759" y="119141"/>
                  <a:pt x="3310750" y="118935"/>
                  <a:pt x="3313190" y="118513"/>
                </a:cubicBezTo>
                <a:close/>
              </a:path>
              <a:path w="4593729" h="171475">
                <a:moveTo>
                  <a:pt x="3325942" y="20722"/>
                </a:moveTo>
                <a:lnTo>
                  <a:pt x="3325942" y="2286"/>
                </a:lnTo>
                <a:lnTo>
                  <a:pt x="3339425" y="2286"/>
                </a:lnTo>
                <a:lnTo>
                  <a:pt x="3339425" y="20722"/>
                </a:lnTo>
                <a:close/>
              </a:path>
              <a:path w="4593729" h="171475">
                <a:moveTo>
                  <a:pt x="3325942" y="132852"/>
                </a:moveTo>
                <a:lnTo>
                  <a:pt x="3325942" y="38267"/>
                </a:lnTo>
                <a:lnTo>
                  <a:pt x="3339425" y="38267"/>
                </a:lnTo>
                <a:lnTo>
                  <a:pt x="3339425" y="132852"/>
                </a:lnTo>
                <a:close/>
              </a:path>
              <a:path w="4593729" h="171475">
                <a:moveTo>
                  <a:pt x="3360142" y="132852"/>
                </a:moveTo>
                <a:lnTo>
                  <a:pt x="3360142" y="38267"/>
                </a:lnTo>
                <a:lnTo>
                  <a:pt x="3372340" y="38267"/>
                </a:lnTo>
                <a:lnTo>
                  <a:pt x="3372340" y="51632"/>
                </a:lnTo>
                <a:cubicBezTo>
                  <a:pt x="3375274" y="46444"/>
                  <a:pt x="3378861" y="42559"/>
                  <a:pt x="3383102" y="39987"/>
                </a:cubicBezTo>
                <a:cubicBezTo>
                  <a:pt x="3387343" y="37421"/>
                  <a:pt x="3392214" y="36135"/>
                  <a:pt x="3397709" y="36130"/>
                </a:cubicBezTo>
                <a:cubicBezTo>
                  <a:pt x="3401980" y="36135"/>
                  <a:pt x="3405932" y="36953"/>
                  <a:pt x="3409565" y="38584"/>
                </a:cubicBezTo>
                <a:cubicBezTo>
                  <a:pt x="3413198" y="40221"/>
                  <a:pt x="3416132" y="42359"/>
                  <a:pt x="3418358" y="44997"/>
                </a:cubicBezTo>
                <a:cubicBezTo>
                  <a:pt x="3420585" y="47641"/>
                  <a:pt x="3422250" y="51070"/>
                  <a:pt x="3423344" y="55284"/>
                </a:cubicBezTo>
                <a:cubicBezTo>
                  <a:pt x="3424446" y="59503"/>
                  <a:pt x="3424993" y="65971"/>
                  <a:pt x="3424993" y="74694"/>
                </a:cubicBezTo>
                <a:lnTo>
                  <a:pt x="3424993" y="132852"/>
                </a:lnTo>
                <a:lnTo>
                  <a:pt x="3411511" y="132852"/>
                </a:lnTo>
                <a:lnTo>
                  <a:pt x="3411511" y="75256"/>
                </a:lnTo>
                <a:cubicBezTo>
                  <a:pt x="3411511" y="68309"/>
                  <a:pt x="3410910" y="63227"/>
                  <a:pt x="3409687" y="60015"/>
                </a:cubicBezTo>
                <a:cubicBezTo>
                  <a:pt x="3408456" y="56809"/>
                  <a:pt x="3406548" y="54326"/>
                  <a:pt x="3403949" y="52567"/>
                </a:cubicBezTo>
                <a:cubicBezTo>
                  <a:pt x="3401350" y="50819"/>
                  <a:pt x="3398340" y="49940"/>
                  <a:pt x="3394912" y="49934"/>
                </a:cubicBezTo>
                <a:cubicBezTo>
                  <a:pt x="3388430" y="49940"/>
                  <a:pt x="3383261" y="52289"/>
                  <a:pt x="3379408" y="56981"/>
                </a:cubicBezTo>
                <a:cubicBezTo>
                  <a:pt x="3375555" y="61679"/>
                  <a:pt x="3373625" y="69734"/>
                  <a:pt x="3373625" y="81140"/>
                </a:cubicBezTo>
                <a:lnTo>
                  <a:pt x="3373625" y="132852"/>
                </a:lnTo>
                <a:close/>
              </a:path>
              <a:path w="4593729" h="171475">
                <a:moveTo>
                  <a:pt x="3500408" y="102393"/>
                </a:moveTo>
                <a:lnTo>
                  <a:pt x="3514346" y="104441"/>
                </a:lnTo>
                <a:cubicBezTo>
                  <a:pt x="3512021" y="114538"/>
                  <a:pt x="3507818" y="122159"/>
                  <a:pt x="3501730" y="127291"/>
                </a:cubicBezTo>
                <a:cubicBezTo>
                  <a:pt x="3495650" y="132428"/>
                  <a:pt x="3488111" y="134989"/>
                  <a:pt x="3479120" y="134989"/>
                </a:cubicBezTo>
                <a:cubicBezTo>
                  <a:pt x="3467811" y="134989"/>
                  <a:pt x="3458646" y="130826"/>
                  <a:pt x="3451646" y="122482"/>
                </a:cubicBezTo>
                <a:cubicBezTo>
                  <a:pt x="3444639" y="114143"/>
                  <a:pt x="3441136" y="102103"/>
                  <a:pt x="3441136" y="86361"/>
                </a:cubicBezTo>
                <a:cubicBezTo>
                  <a:pt x="3441136" y="70040"/>
                  <a:pt x="3444677" y="57588"/>
                  <a:pt x="3451738" y="49005"/>
                </a:cubicBezTo>
                <a:cubicBezTo>
                  <a:pt x="3458798" y="40427"/>
                  <a:pt x="3467743" y="36135"/>
                  <a:pt x="3478566" y="36130"/>
                </a:cubicBezTo>
                <a:cubicBezTo>
                  <a:pt x="3488902" y="36135"/>
                  <a:pt x="3497528" y="40355"/>
                  <a:pt x="3504436" y="48782"/>
                </a:cubicBezTo>
                <a:cubicBezTo>
                  <a:pt x="3511352" y="57215"/>
                  <a:pt x="3514802" y="69417"/>
                  <a:pt x="3514802" y="85381"/>
                </a:cubicBezTo>
                <a:lnTo>
                  <a:pt x="3514711" y="89656"/>
                </a:lnTo>
                <a:lnTo>
                  <a:pt x="3455082" y="89656"/>
                </a:lnTo>
                <a:cubicBezTo>
                  <a:pt x="3455636" y="100288"/>
                  <a:pt x="3458175" y="108309"/>
                  <a:pt x="3462704" y="113709"/>
                </a:cubicBezTo>
                <a:cubicBezTo>
                  <a:pt x="3467226" y="119114"/>
                  <a:pt x="3472729" y="121814"/>
                  <a:pt x="3479211" y="121807"/>
                </a:cubicBezTo>
                <a:cubicBezTo>
                  <a:pt x="3489365" y="121814"/>
                  <a:pt x="3496433" y="115340"/>
                  <a:pt x="3500408" y="102393"/>
                </a:cubicBezTo>
                <a:close/>
              </a:path>
              <a:path w="4593729" h="171475">
                <a:moveTo>
                  <a:pt x="3455910" y="76475"/>
                </a:moveTo>
                <a:lnTo>
                  <a:pt x="3500492" y="76475"/>
                </a:lnTo>
                <a:cubicBezTo>
                  <a:pt x="3499883" y="68287"/>
                  <a:pt x="3498075" y="62169"/>
                  <a:pt x="3495080" y="58128"/>
                </a:cubicBezTo>
                <a:cubicBezTo>
                  <a:pt x="3490741" y="52256"/>
                  <a:pt x="3485208" y="49316"/>
                  <a:pt x="3478474" y="49311"/>
                </a:cubicBezTo>
                <a:cubicBezTo>
                  <a:pt x="3472417" y="49316"/>
                  <a:pt x="3467257" y="51766"/>
                  <a:pt x="3462978" y="56664"/>
                </a:cubicBezTo>
                <a:cubicBezTo>
                  <a:pt x="3458692" y="61563"/>
                  <a:pt x="3456343" y="68170"/>
                  <a:pt x="3455910" y="76475"/>
                </a:cubicBezTo>
                <a:close/>
              </a:path>
              <a:path w="4593729" h="171475">
                <a:moveTo>
                  <a:pt x="3524523" y="132852"/>
                </a:moveTo>
                <a:lnTo>
                  <a:pt x="3524523" y="119848"/>
                </a:lnTo>
                <a:lnTo>
                  <a:pt x="3575481" y="50736"/>
                </a:lnTo>
                <a:cubicBezTo>
                  <a:pt x="3569667" y="51098"/>
                  <a:pt x="3564552" y="51276"/>
                  <a:pt x="3560144" y="51270"/>
                </a:cubicBezTo>
                <a:lnTo>
                  <a:pt x="3527548" y="51270"/>
                </a:lnTo>
                <a:lnTo>
                  <a:pt x="3527548" y="38267"/>
                </a:lnTo>
                <a:lnTo>
                  <a:pt x="3592961" y="38267"/>
                </a:lnTo>
                <a:lnTo>
                  <a:pt x="3592961" y="48866"/>
                </a:lnTo>
                <a:lnTo>
                  <a:pt x="3549565" y="108894"/>
                </a:lnTo>
                <a:lnTo>
                  <a:pt x="3541205" y="119848"/>
                </a:lnTo>
                <a:cubicBezTo>
                  <a:pt x="3547262" y="119320"/>
                  <a:pt x="3552954" y="119052"/>
                  <a:pt x="3558274" y="119047"/>
                </a:cubicBezTo>
                <a:lnTo>
                  <a:pt x="3595256" y="119047"/>
                </a:lnTo>
                <a:lnTo>
                  <a:pt x="3595256" y="132852"/>
                </a:lnTo>
                <a:close/>
              </a:path>
              <a:path w="4593729" h="171475">
                <a:moveTo>
                  <a:pt x="3690910" y="132852"/>
                </a:moveTo>
                <a:lnTo>
                  <a:pt x="3690910" y="101591"/>
                </a:lnTo>
                <a:lnTo>
                  <a:pt x="3643121" y="101591"/>
                </a:lnTo>
                <a:lnTo>
                  <a:pt x="3643121" y="86895"/>
                </a:lnTo>
                <a:lnTo>
                  <a:pt x="3693380" y="2286"/>
                </a:lnTo>
                <a:lnTo>
                  <a:pt x="3704491" y="2286"/>
                </a:lnTo>
                <a:lnTo>
                  <a:pt x="3704491" y="86895"/>
                </a:lnTo>
                <a:lnTo>
                  <a:pt x="3719440" y="86895"/>
                </a:lnTo>
                <a:lnTo>
                  <a:pt x="3719440" y="101591"/>
                </a:lnTo>
                <a:lnTo>
                  <a:pt x="3704491" y="101591"/>
                </a:lnTo>
                <a:lnTo>
                  <a:pt x="3704491" y="132852"/>
                </a:lnTo>
                <a:close/>
              </a:path>
              <a:path w="4593729" h="171475">
                <a:moveTo>
                  <a:pt x="3690910" y="86895"/>
                </a:moveTo>
                <a:lnTo>
                  <a:pt x="3690910" y="28025"/>
                </a:lnTo>
                <a:lnTo>
                  <a:pt x="3656451" y="86895"/>
                </a:lnTo>
                <a:close/>
              </a:path>
              <a:path w="4593729" h="171475">
                <a:moveTo>
                  <a:pt x="3733204" y="68459"/>
                </a:moveTo>
                <a:cubicBezTo>
                  <a:pt x="3733204" y="46556"/>
                  <a:pt x="3736244" y="29962"/>
                  <a:pt x="3742331" y="18679"/>
                </a:cubicBezTo>
                <a:cubicBezTo>
                  <a:pt x="3748411" y="7401"/>
                  <a:pt x="3757387" y="1757"/>
                  <a:pt x="3769250" y="1752"/>
                </a:cubicBezTo>
                <a:cubicBezTo>
                  <a:pt x="3779769" y="1757"/>
                  <a:pt x="3788060" y="6327"/>
                  <a:pt x="3794110" y="15467"/>
                </a:cubicBezTo>
                <a:cubicBezTo>
                  <a:pt x="3801452" y="26516"/>
                  <a:pt x="3805122" y="44179"/>
                  <a:pt x="3805122" y="68459"/>
                </a:cubicBezTo>
                <a:cubicBezTo>
                  <a:pt x="3805122" y="90258"/>
                  <a:pt x="3802098" y="106807"/>
                  <a:pt x="3796040" y="118117"/>
                </a:cubicBezTo>
                <a:cubicBezTo>
                  <a:pt x="3789983" y="129428"/>
                  <a:pt x="3781000" y="135078"/>
                  <a:pt x="3769068" y="135078"/>
                </a:cubicBezTo>
                <a:cubicBezTo>
                  <a:pt x="3758550" y="135078"/>
                  <a:pt x="3749946" y="130096"/>
                  <a:pt x="3743251" y="120121"/>
                </a:cubicBezTo>
                <a:cubicBezTo>
                  <a:pt x="3736555" y="110146"/>
                  <a:pt x="3733204" y="92929"/>
                  <a:pt x="3733204" y="68459"/>
                </a:cubicBezTo>
                <a:close/>
              </a:path>
              <a:path w="4593729" h="171475">
                <a:moveTo>
                  <a:pt x="3747051" y="68415"/>
                </a:moveTo>
                <a:cubicBezTo>
                  <a:pt x="3747051" y="89634"/>
                  <a:pt x="3749156" y="103856"/>
                  <a:pt x="3753351" y="111070"/>
                </a:cubicBezTo>
                <a:cubicBezTo>
                  <a:pt x="3757554" y="118296"/>
                  <a:pt x="3762927" y="121902"/>
                  <a:pt x="3769486" y="121897"/>
                </a:cubicBezTo>
                <a:cubicBezTo>
                  <a:pt x="3775672" y="121902"/>
                  <a:pt x="3780856" y="118251"/>
                  <a:pt x="3785020" y="110936"/>
                </a:cubicBezTo>
                <a:cubicBezTo>
                  <a:pt x="3789193" y="103634"/>
                  <a:pt x="3791275" y="89456"/>
                  <a:pt x="3791275" y="68415"/>
                </a:cubicBezTo>
                <a:cubicBezTo>
                  <a:pt x="3791275" y="47151"/>
                  <a:pt x="3789170" y="32918"/>
                  <a:pt x="3784975" y="25726"/>
                </a:cubicBezTo>
                <a:cubicBezTo>
                  <a:pt x="3780780" y="18534"/>
                  <a:pt x="3775330" y="14938"/>
                  <a:pt x="3768650" y="14933"/>
                </a:cubicBezTo>
                <a:cubicBezTo>
                  <a:pt x="3762532" y="14938"/>
                  <a:pt x="3757402" y="18596"/>
                  <a:pt x="3753260" y="25904"/>
                </a:cubicBezTo>
                <a:cubicBezTo>
                  <a:pt x="3749126" y="33218"/>
                  <a:pt x="3747051" y="47385"/>
                  <a:pt x="3747051" y="68415"/>
                </a:cubicBezTo>
                <a:close/>
              </a:path>
              <a:path w="4593729" h="171475">
                <a:moveTo>
                  <a:pt x="3839786" y="62002"/>
                </a:moveTo>
                <a:cubicBezTo>
                  <a:pt x="3834375" y="59631"/>
                  <a:pt x="3830294" y="56236"/>
                  <a:pt x="3827527" y="51816"/>
                </a:cubicBezTo>
                <a:cubicBezTo>
                  <a:pt x="3824761" y="47396"/>
                  <a:pt x="3823370" y="41897"/>
                  <a:pt x="3823370" y="35306"/>
                </a:cubicBezTo>
                <a:cubicBezTo>
                  <a:pt x="3823370" y="25403"/>
                  <a:pt x="3826380" y="17338"/>
                  <a:pt x="3832383" y="11103"/>
                </a:cubicBezTo>
                <a:cubicBezTo>
                  <a:pt x="3838395" y="4874"/>
                  <a:pt x="3845934" y="1757"/>
                  <a:pt x="3855024" y="1752"/>
                </a:cubicBezTo>
                <a:cubicBezTo>
                  <a:pt x="3864174" y="1757"/>
                  <a:pt x="3871774" y="4936"/>
                  <a:pt x="3877847" y="11281"/>
                </a:cubicBezTo>
                <a:cubicBezTo>
                  <a:pt x="3883911" y="17633"/>
                  <a:pt x="3886944" y="25821"/>
                  <a:pt x="3886944" y="35840"/>
                </a:cubicBezTo>
                <a:cubicBezTo>
                  <a:pt x="3886944" y="42130"/>
                  <a:pt x="3885606" y="47457"/>
                  <a:pt x="3882908" y="51816"/>
                </a:cubicBezTo>
                <a:cubicBezTo>
                  <a:pt x="3880226" y="56180"/>
                  <a:pt x="3876160" y="59575"/>
                  <a:pt x="3870718" y="62002"/>
                </a:cubicBezTo>
                <a:cubicBezTo>
                  <a:pt x="3877383" y="64563"/>
                  <a:pt x="3882506" y="68693"/>
                  <a:pt x="3886078" y="74393"/>
                </a:cubicBezTo>
                <a:cubicBezTo>
                  <a:pt x="3889650" y="80099"/>
                  <a:pt x="3891436" y="87168"/>
                  <a:pt x="3891436" y="95601"/>
                </a:cubicBezTo>
                <a:cubicBezTo>
                  <a:pt x="3891436" y="107252"/>
                  <a:pt x="3887978" y="116742"/>
                  <a:pt x="3881039" y="124079"/>
                </a:cubicBezTo>
                <a:cubicBezTo>
                  <a:pt x="3874108" y="131415"/>
                  <a:pt x="3865520" y="135078"/>
                  <a:pt x="3855252" y="135078"/>
                </a:cubicBezTo>
                <a:cubicBezTo>
                  <a:pt x="3844870" y="135078"/>
                  <a:pt x="3836214" y="131415"/>
                  <a:pt x="3829283" y="124079"/>
                </a:cubicBezTo>
                <a:cubicBezTo>
                  <a:pt x="3822344" y="116742"/>
                  <a:pt x="3818878" y="107101"/>
                  <a:pt x="3818878" y="95156"/>
                </a:cubicBezTo>
                <a:cubicBezTo>
                  <a:pt x="3818878" y="86428"/>
                  <a:pt x="3820733" y="79225"/>
                  <a:pt x="3824426" y="73547"/>
                </a:cubicBezTo>
                <a:cubicBezTo>
                  <a:pt x="3828128" y="67875"/>
                  <a:pt x="3833250" y="64028"/>
                  <a:pt x="3839786" y="62002"/>
                </a:cubicBezTo>
                <a:close/>
              </a:path>
              <a:path w="4593729" h="171475">
                <a:moveTo>
                  <a:pt x="3837225" y="34844"/>
                </a:moveTo>
                <a:cubicBezTo>
                  <a:pt x="3837225" y="41245"/>
                  <a:pt x="3838965" y="46344"/>
                  <a:pt x="3842439" y="50129"/>
                </a:cubicBezTo>
                <a:cubicBezTo>
                  <a:pt x="3845919" y="53925"/>
                  <a:pt x="3850190" y="55818"/>
                  <a:pt x="3855252" y="55813"/>
                </a:cubicBezTo>
                <a:cubicBezTo>
                  <a:pt x="3860192" y="55818"/>
                  <a:pt x="3864410" y="53953"/>
                  <a:pt x="3867883" y="50218"/>
                </a:cubicBezTo>
                <a:cubicBezTo>
                  <a:pt x="3871356" y="46489"/>
                  <a:pt x="3873089" y="41663"/>
                  <a:pt x="3873089" y="35729"/>
                </a:cubicBezTo>
                <a:cubicBezTo>
                  <a:pt x="3873089" y="29634"/>
                  <a:pt x="3871311" y="24646"/>
                  <a:pt x="3867746" y="20761"/>
                </a:cubicBezTo>
                <a:cubicBezTo>
                  <a:pt x="3864174" y="16881"/>
                  <a:pt x="3859949" y="14938"/>
                  <a:pt x="3855070" y="14933"/>
                </a:cubicBezTo>
                <a:cubicBezTo>
                  <a:pt x="3850190" y="14938"/>
                  <a:pt x="3845995" y="16837"/>
                  <a:pt x="3842484" y="20627"/>
                </a:cubicBezTo>
                <a:cubicBezTo>
                  <a:pt x="3838980" y="24424"/>
                  <a:pt x="3837225" y="29161"/>
                  <a:pt x="3837225" y="34844"/>
                </a:cubicBezTo>
                <a:close/>
              </a:path>
              <a:path w="4593729" h="171475">
                <a:moveTo>
                  <a:pt x="3832733" y="95178"/>
                </a:moveTo>
                <a:cubicBezTo>
                  <a:pt x="3832733" y="103200"/>
                  <a:pt x="3834945" y="109657"/>
                  <a:pt x="3839368" y="114555"/>
                </a:cubicBezTo>
                <a:cubicBezTo>
                  <a:pt x="3843799" y="119453"/>
                  <a:pt x="3849089" y="121902"/>
                  <a:pt x="3855252" y="121897"/>
                </a:cubicBezTo>
                <a:cubicBezTo>
                  <a:pt x="3861476" y="121902"/>
                  <a:pt x="3866766" y="119531"/>
                  <a:pt x="3871090" y="114777"/>
                </a:cubicBezTo>
                <a:cubicBezTo>
                  <a:pt x="3875422" y="110029"/>
                  <a:pt x="3877589" y="103672"/>
                  <a:pt x="3877589" y="95713"/>
                </a:cubicBezTo>
                <a:cubicBezTo>
                  <a:pt x="3877589" y="87702"/>
                  <a:pt x="3875361" y="81246"/>
                  <a:pt x="3870908" y="76347"/>
                </a:cubicBezTo>
                <a:cubicBezTo>
                  <a:pt x="3866454" y="71449"/>
                  <a:pt x="3861111" y="68999"/>
                  <a:pt x="3854887" y="68994"/>
                </a:cubicBezTo>
                <a:cubicBezTo>
                  <a:pt x="3848724" y="68999"/>
                  <a:pt x="3843487" y="71437"/>
                  <a:pt x="3839186" y="76302"/>
                </a:cubicBezTo>
                <a:cubicBezTo>
                  <a:pt x="3834884" y="81173"/>
                  <a:pt x="3832733" y="87463"/>
                  <a:pt x="3832733" y="95178"/>
                </a:cubicBezTo>
                <a:close/>
              </a:path>
              <a:path w="4593729" h="171475">
                <a:moveTo>
                  <a:pt x="3903269" y="93664"/>
                </a:moveTo>
                <a:lnTo>
                  <a:pt x="3903269" y="77544"/>
                </a:lnTo>
                <a:lnTo>
                  <a:pt x="3944826" y="77544"/>
                </a:lnTo>
                <a:lnTo>
                  <a:pt x="3944826" y="93664"/>
                </a:lnTo>
                <a:close/>
              </a:path>
              <a:path w="4593729" h="171475">
                <a:moveTo>
                  <a:pt x="4026032" y="34170"/>
                </a:moveTo>
                <a:lnTo>
                  <a:pt x="4012549" y="35417"/>
                </a:lnTo>
                <a:cubicBezTo>
                  <a:pt x="4011265" y="28743"/>
                  <a:pt x="4009380" y="23984"/>
                  <a:pt x="4006872" y="21145"/>
                </a:cubicBezTo>
                <a:cubicBezTo>
                  <a:pt x="4003277" y="17009"/>
                  <a:pt x="3998938" y="14938"/>
                  <a:pt x="3993868" y="14933"/>
                </a:cubicBezTo>
                <a:cubicBezTo>
                  <a:pt x="3986002" y="14938"/>
                  <a:pt x="3979687" y="19687"/>
                  <a:pt x="3974922" y="29183"/>
                </a:cubicBezTo>
                <a:cubicBezTo>
                  <a:pt x="3970840" y="37382"/>
                  <a:pt x="3968766" y="49495"/>
                  <a:pt x="3968697" y="65520"/>
                </a:cubicBezTo>
                <a:cubicBezTo>
                  <a:pt x="3971813" y="59826"/>
                  <a:pt x="3975735" y="55506"/>
                  <a:pt x="3980439" y="52567"/>
                </a:cubicBezTo>
                <a:cubicBezTo>
                  <a:pt x="3985151" y="49628"/>
                  <a:pt x="3990137" y="48159"/>
                  <a:pt x="3995396" y="48153"/>
                </a:cubicBezTo>
                <a:cubicBezTo>
                  <a:pt x="4004144" y="48159"/>
                  <a:pt x="4011774" y="52005"/>
                  <a:pt x="4018287" y="59692"/>
                </a:cubicBezTo>
                <a:cubicBezTo>
                  <a:pt x="4024800" y="67385"/>
                  <a:pt x="4028053" y="77666"/>
                  <a:pt x="4028053" y="90547"/>
                </a:cubicBezTo>
                <a:cubicBezTo>
                  <a:pt x="4028053" y="99280"/>
                  <a:pt x="4026419" y="107196"/>
                  <a:pt x="4023144" y="114287"/>
                </a:cubicBezTo>
                <a:cubicBezTo>
                  <a:pt x="4019876" y="121385"/>
                  <a:pt x="4015665" y="126623"/>
                  <a:pt x="4010535" y="130007"/>
                </a:cubicBezTo>
                <a:cubicBezTo>
                  <a:pt x="4005398" y="133391"/>
                  <a:pt x="3999736" y="135078"/>
                  <a:pt x="3993557" y="135078"/>
                </a:cubicBezTo>
                <a:cubicBezTo>
                  <a:pt x="3982431" y="135078"/>
                  <a:pt x="3973257" y="130218"/>
                  <a:pt x="3966037" y="120477"/>
                </a:cubicBezTo>
                <a:cubicBezTo>
                  <a:pt x="3958825" y="110742"/>
                  <a:pt x="3955215" y="94499"/>
                  <a:pt x="3955215" y="71755"/>
                </a:cubicBezTo>
                <a:cubicBezTo>
                  <a:pt x="3955215" y="46528"/>
                  <a:pt x="3958908" y="28554"/>
                  <a:pt x="3966303" y="17833"/>
                </a:cubicBezTo>
                <a:cubicBezTo>
                  <a:pt x="3973690" y="7118"/>
                  <a:pt x="3983160" y="1757"/>
                  <a:pt x="3994705" y="1752"/>
                </a:cubicBezTo>
                <a:cubicBezTo>
                  <a:pt x="4003072" y="1757"/>
                  <a:pt x="4010079" y="4529"/>
                  <a:pt x="4015733" y="10062"/>
                </a:cubicBezTo>
                <a:cubicBezTo>
                  <a:pt x="4021381" y="15601"/>
                  <a:pt x="4024816" y="23639"/>
                  <a:pt x="4026032" y="34170"/>
                </a:cubicBezTo>
                <a:close/>
              </a:path>
              <a:path w="4593729" h="171475">
                <a:moveTo>
                  <a:pt x="3970810" y="90547"/>
                </a:moveTo>
                <a:cubicBezTo>
                  <a:pt x="3970810" y="99993"/>
                  <a:pt x="3973105" y="107580"/>
                  <a:pt x="3977688" y="113308"/>
                </a:cubicBezTo>
                <a:cubicBezTo>
                  <a:pt x="3982278" y="119041"/>
                  <a:pt x="3987599" y="121902"/>
                  <a:pt x="3993656" y="121897"/>
                </a:cubicBezTo>
                <a:cubicBezTo>
                  <a:pt x="3998976" y="121902"/>
                  <a:pt x="4003733" y="119203"/>
                  <a:pt x="4007913" y="113798"/>
                </a:cubicBezTo>
                <a:cubicBezTo>
                  <a:pt x="4012108" y="108398"/>
                  <a:pt x="4014199" y="100973"/>
                  <a:pt x="4014199" y="91527"/>
                </a:cubicBezTo>
                <a:cubicBezTo>
                  <a:pt x="4014199" y="82270"/>
                  <a:pt x="4012124" y="75089"/>
                  <a:pt x="4007967" y="69979"/>
                </a:cubicBezTo>
                <a:cubicBezTo>
                  <a:pt x="4003809" y="64875"/>
                  <a:pt x="3998732" y="62320"/>
                  <a:pt x="3992736" y="62314"/>
                </a:cubicBezTo>
                <a:cubicBezTo>
                  <a:pt x="3986869" y="62320"/>
                  <a:pt x="3981746" y="64858"/>
                  <a:pt x="3977369" y="69934"/>
                </a:cubicBezTo>
                <a:cubicBezTo>
                  <a:pt x="3972999" y="75011"/>
                  <a:pt x="3970810" y="81885"/>
                  <a:pt x="3970810" y="90547"/>
                </a:cubicBezTo>
                <a:close/>
              </a:path>
              <a:path w="4593729" h="171475">
                <a:moveTo>
                  <a:pt x="4041536" y="98295"/>
                </a:moveTo>
                <a:lnTo>
                  <a:pt x="4055018" y="96157"/>
                </a:lnTo>
                <a:cubicBezTo>
                  <a:pt x="4057838" y="113324"/>
                  <a:pt x="4064982" y="121902"/>
                  <a:pt x="4076443" y="121897"/>
                </a:cubicBezTo>
                <a:cubicBezTo>
                  <a:pt x="4082629" y="121902"/>
                  <a:pt x="4087994" y="119364"/>
                  <a:pt x="4092524" y="114277"/>
                </a:cubicBezTo>
                <a:cubicBezTo>
                  <a:pt x="4097061" y="109195"/>
                  <a:pt x="4099326" y="102604"/>
                  <a:pt x="4099326" y="94510"/>
                </a:cubicBezTo>
                <a:cubicBezTo>
                  <a:pt x="4099326" y="86907"/>
                  <a:pt x="4097251" y="80778"/>
                  <a:pt x="4093094" y="76135"/>
                </a:cubicBezTo>
                <a:cubicBezTo>
                  <a:pt x="4088937" y="71499"/>
                  <a:pt x="4083822" y="69177"/>
                  <a:pt x="4077765" y="69172"/>
                </a:cubicBezTo>
                <a:cubicBezTo>
                  <a:pt x="4075204" y="69177"/>
                  <a:pt x="4072019" y="69773"/>
                  <a:pt x="4068227" y="70953"/>
                </a:cubicBezTo>
                <a:lnTo>
                  <a:pt x="4069793" y="56881"/>
                </a:lnTo>
                <a:lnTo>
                  <a:pt x="4071905" y="57059"/>
                </a:lnTo>
                <a:cubicBezTo>
                  <a:pt x="4078601" y="57065"/>
                  <a:pt x="4084035" y="55083"/>
                  <a:pt x="4088207" y="51109"/>
                </a:cubicBezTo>
                <a:cubicBezTo>
                  <a:pt x="4092380" y="47146"/>
                  <a:pt x="4094469" y="41841"/>
                  <a:pt x="4094469" y="35200"/>
                </a:cubicBezTo>
                <a:cubicBezTo>
                  <a:pt x="4094469" y="29099"/>
                  <a:pt x="4092722" y="24201"/>
                  <a:pt x="4089226" y="20494"/>
                </a:cubicBezTo>
                <a:cubicBezTo>
                  <a:pt x="4085730" y="16792"/>
                  <a:pt x="4081474" y="14938"/>
                  <a:pt x="4076443" y="14933"/>
                </a:cubicBezTo>
                <a:cubicBezTo>
                  <a:pt x="4071229" y="14938"/>
                  <a:pt x="4066836" y="16887"/>
                  <a:pt x="4063249" y="20772"/>
                </a:cubicBezTo>
                <a:cubicBezTo>
                  <a:pt x="4059669" y="24663"/>
                  <a:pt x="4057382" y="30552"/>
                  <a:pt x="4056401" y="38445"/>
                </a:cubicBezTo>
                <a:lnTo>
                  <a:pt x="4042911" y="35595"/>
                </a:lnTo>
                <a:cubicBezTo>
                  <a:pt x="4044629" y="24440"/>
                  <a:pt x="4048474" y="16007"/>
                  <a:pt x="4054463" y="10307"/>
                </a:cubicBezTo>
                <a:cubicBezTo>
                  <a:pt x="4060460" y="4607"/>
                  <a:pt x="4067710" y="1757"/>
                  <a:pt x="4076207" y="1752"/>
                </a:cubicBezTo>
                <a:cubicBezTo>
                  <a:pt x="4085137" y="1757"/>
                  <a:pt x="4092729" y="4963"/>
                  <a:pt x="4098961" y="11370"/>
                </a:cubicBezTo>
                <a:cubicBezTo>
                  <a:pt x="4105201" y="17783"/>
                  <a:pt x="4108317" y="25849"/>
                  <a:pt x="4108317" y="35573"/>
                </a:cubicBezTo>
                <a:cubicBezTo>
                  <a:pt x="4108317" y="41512"/>
                  <a:pt x="4107002" y="46767"/>
                  <a:pt x="4104350" y="51332"/>
                </a:cubicBezTo>
                <a:cubicBezTo>
                  <a:pt x="4101712" y="55907"/>
                  <a:pt x="4098011" y="59492"/>
                  <a:pt x="4093269" y="62097"/>
                </a:cubicBezTo>
                <a:cubicBezTo>
                  <a:pt x="4097662" y="63288"/>
                  <a:pt x="4101279" y="65248"/>
                  <a:pt x="4104144" y="67975"/>
                </a:cubicBezTo>
                <a:cubicBezTo>
                  <a:pt x="4107002" y="70708"/>
                  <a:pt x="4109320" y="74360"/>
                  <a:pt x="4111083" y="78924"/>
                </a:cubicBezTo>
                <a:cubicBezTo>
                  <a:pt x="4112854" y="83494"/>
                  <a:pt x="4113736" y="88593"/>
                  <a:pt x="4113736" y="94226"/>
                </a:cubicBezTo>
                <a:cubicBezTo>
                  <a:pt x="4113736" y="106216"/>
                  <a:pt x="4110095" y="116025"/>
                  <a:pt x="4102814" y="123644"/>
                </a:cubicBezTo>
                <a:cubicBezTo>
                  <a:pt x="4095533" y="131271"/>
                  <a:pt x="4086824" y="135078"/>
                  <a:pt x="4076670" y="135078"/>
                </a:cubicBezTo>
                <a:cubicBezTo>
                  <a:pt x="4067254" y="135078"/>
                  <a:pt x="4059274" y="131760"/>
                  <a:pt x="4052731" y="125109"/>
                </a:cubicBezTo>
                <a:cubicBezTo>
                  <a:pt x="4046187" y="118463"/>
                  <a:pt x="4042455" y="109523"/>
                  <a:pt x="4041536" y="98295"/>
                </a:cubicBezTo>
                <a:close/>
              </a:path>
              <a:path w="4593729" h="171475">
                <a:moveTo>
                  <a:pt x="4148126" y="62002"/>
                </a:moveTo>
                <a:cubicBezTo>
                  <a:pt x="4142714" y="59631"/>
                  <a:pt x="4138626" y="56236"/>
                  <a:pt x="4135859" y="51816"/>
                </a:cubicBezTo>
                <a:cubicBezTo>
                  <a:pt x="4133093" y="47396"/>
                  <a:pt x="4131710" y="41897"/>
                  <a:pt x="4131710" y="35306"/>
                </a:cubicBezTo>
                <a:cubicBezTo>
                  <a:pt x="4131710" y="25403"/>
                  <a:pt x="4134712" y="17338"/>
                  <a:pt x="4140723" y="11103"/>
                </a:cubicBezTo>
                <a:cubicBezTo>
                  <a:pt x="4146735" y="4874"/>
                  <a:pt x="4154274" y="1757"/>
                  <a:pt x="4163356" y="1752"/>
                </a:cubicBezTo>
                <a:cubicBezTo>
                  <a:pt x="4172506" y="1757"/>
                  <a:pt x="4180114" y="4936"/>
                  <a:pt x="4186179" y="11281"/>
                </a:cubicBezTo>
                <a:cubicBezTo>
                  <a:pt x="4192244" y="17633"/>
                  <a:pt x="4195283" y="25821"/>
                  <a:pt x="4195283" y="35840"/>
                </a:cubicBezTo>
                <a:cubicBezTo>
                  <a:pt x="4195283" y="42130"/>
                  <a:pt x="4193938" y="47457"/>
                  <a:pt x="4191240" y="51816"/>
                </a:cubicBezTo>
                <a:cubicBezTo>
                  <a:pt x="4188557" y="56180"/>
                  <a:pt x="4184492" y="59575"/>
                  <a:pt x="4179050" y="62002"/>
                </a:cubicBezTo>
                <a:cubicBezTo>
                  <a:pt x="4185715" y="64563"/>
                  <a:pt x="4190838" y="68693"/>
                  <a:pt x="4194410" y="74393"/>
                </a:cubicBezTo>
                <a:cubicBezTo>
                  <a:pt x="4197989" y="80099"/>
                  <a:pt x="4199775" y="87168"/>
                  <a:pt x="4199775" y="95601"/>
                </a:cubicBezTo>
                <a:cubicBezTo>
                  <a:pt x="4199775" y="107252"/>
                  <a:pt x="4196310" y="116742"/>
                  <a:pt x="4189371" y="124079"/>
                </a:cubicBezTo>
                <a:cubicBezTo>
                  <a:pt x="4182447" y="131415"/>
                  <a:pt x="4173851" y="135078"/>
                  <a:pt x="4163584" y="135078"/>
                </a:cubicBezTo>
                <a:cubicBezTo>
                  <a:pt x="4153202" y="135078"/>
                  <a:pt x="4144546" y="131415"/>
                  <a:pt x="4137615" y="124079"/>
                </a:cubicBezTo>
                <a:cubicBezTo>
                  <a:pt x="4130683" y="116742"/>
                  <a:pt x="4127218" y="107101"/>
                  <a:pt x="4127218" y="95156"/>
                </a:cubicBezTo>
                <a:cubicBezTo>
                  <a:pt x="4127218" y="86428"/>
                  <a:pt x="4129065" y="79225"/>
                  <a:pt x="4132766" y="73547"/>
                </a:cubicBezTo>
                <a:cubicBezTo>
                  <a:pt x="4136460" y="67875"/>
                  <a:pt x="4141582" y="64028"/>
                  <a:pt x="4148126" y="62002"/>
                </a:cubicBezTo>
                <a:close/>
              </a:path>
              <a:path w="4593729" h="171475">
                <a:moveTo>
                  <a:pt x="4145564" y="34844"/>
                </a:moveTo>
                <a:cubicBezTo>
                  <a:pt x="4145564" y="41245"/>
                  <a:pt x="4147305" y="46344"/>
                  <a:pt x="4150778" y="50129"/>
                </a:cubicBezTo>
                <a:cubicBezTo>
                  <a:pt x="4154259" y="53925"/>
                  <a:pt x="4158522" y="55818"/>
                  <a:pt x="4163584" y="55813"/>
                </a:cubicBezTo>
                <a:cubicBezTo>
                  <a:pt x="4168532" y="55818"/>
                  <a:pt x="4172742" y="53953"/>
                  <a:pt x="4176215" y="50218"/>
                </a:cubicBezTo>
                <a:cubicBezTo>
                  <a:pt x="4179688" y="46489"/>
                  <a:pt x="4181429" y="41663"/>
                  <a:pt x="4181429" y="35729"/>
                </a:cubicBezTo>
                <a:cubicBezTo>
                  <a:pt x="4181429" y="29634"/>
                  <a:pt x="4179643" y="24646"/>
                  <a:pt x="4176078" y="20761"/>
                </a:cubicBezTo>
                <a:cubicBezTo>
                  <a:pt x="4172506" y="16881"/>
                  <a:pt x="4168281" y="14938"/>
                  <a:pt x="4163401" y="14933"/>
                </a:cubicBezTo>
                <a:cubicBezTo>
                  <a:pt x="4158522" y="14938"/>
                  <a:pt x="4154327" y="16837"/>
                  <a:pt x="4150824" y="20627"/>
                </a:cubicBezTo>
                <a:cubicBezTo>
                  <a:pt x="4147312" y="24424"/>
                  <a:pt x="4145564" y="29161"/>
                  <a:pt x="4145564" y="34844"/>
                </a:cubicBezTo>
                <a:close/>
              </a:path>
              <a:path w="4593729" h="171475">
                <a:moveTo>
                  <a:pt x="4141065" y="95178"/>
                </a:moveTo>
                <a:cubicBezTo>
                  <a:pt x="4141065" y="103200"/>
                  <a:pt x="4143277" y="109657"/>
                  <a:pt x="4147700" y="114555"/>
                </a:cubicBezTo>
                <a:cubicBezTo>
                  <a:pt x="4152131" y="119453"/>
                  <a:pt x="4157420" y="121902"/>
                  <a:pt x="4163584" y="121897"/>
                </a:cubicBezTo>
                <a:cubicBezTo>
                  <a:pt x="4169816" y="121902"/>
                  <a:pt x="4175098" y="119531"/>
                  <a:pt x="4179430" y="114777"/>
                </a:cubicBezTo>
                <a:cubicBezTo>
                  <a:pt x="4183762" y="110029"/>
                  <a:pt x="4185920" y="103672"/>
                  <a:pt x="4185920" y="95713"/>
                </a:cubicBezTo>
                <a:cubicBezTo>
                  <a:pt x="4185920" y="87702"/>
                  <a:pt x="4183694" y="81246"/>
                  <a:pt x="4179240" y="76347"/>
                </a:cubicBezTo>
                <a:cubicBezTo>
                  <a:pt x="4174787" y="71449"/>
                  <a:pt x="4169444" y="68999"/>
                  <a:pt x="4163219" y="68994"/>
                </a:cubicBezTo>
                <a:cubicBezTo>
                  <a:pt x="4157056" y="68999"/>
                  <a:pt x="4151819" y="71437"/>
                  <a:pt x="4147525" y="76302"/>
                </a:cubicBezTo>
                <a:cubicBezTo>
                  <a:pt x="4143216" y="81173"/>
                  <a:pt x="4141065" y="87463"/>
                  <a:pt x="4141065" y="95178"/>
                </a:cubicBezTo>
                <a:close/>
              </a:path>
              <a:path w="4593729" h="171475">
                <a:moveTo>
                  <a:pt x="4211608" y="93664"/>
                </a:moveTo>
                <a:lnTo>
                  <a:pt x="4211608" y="77544"/>
                </a:lnTo>
                <a:lnTo>
                  <a:pt x="4253157" y="77544"/>
                </a:lnTo>
                <a:lnTo>
                  <a:pt x="4253157" y="93664"/>
                </a:lnTo>
                <a:close/>
              </a:path>
              <a:path w="4593729" h="171475">
                <a:moveTo>
                  <a:pt x="4266207" y="102659"/>
                </a:moveTo>
                <a:lnTo>
                  <a:pt x="4279241" y="101234"/>
                </a:lnTo>
                <a:cubicBezTo>
                  <a:pt x="4281323" y="115017"/>
                  <a:pt x="4287433" y="121902"/>
                  <a:pt x="4297580" y="121897"/>
                </a:cubicBezTo>
                <a:cubicBezTo>
                  <a:pt x="4302109" y="121902"/>
                  <a:pt x="4306221" y="120405"/>
                  <a:pt x="4309922" y="117405"/>
                </a:cubicBezTo>
                <a:cubicBezTo>
                  <a:pt x="4313623" y="114410"/>
                  <a:pt x="4316755" y="109077"/>
                  <a:pt x="4319323" y="101418"/>
                </a:cubicBezTo>
                <a:cubicBezTo>
                  <a:pt x="4321892" y="93759"/>
                  <a:pt x="4323176" y="84824"/>
                  <a:pt x="4323176" y="74605"/>
                </a:cubicBezTo>
                <a:lnTo>
                  <a:pt x="4323176" y="71398"/>
                </a:lnTo>
                <a:cubicBezTo>
                  <a:pt x="4320364" y="76686"/>
                  <a:pt x="4316572" y="80878"/>
                  <a:pt x="4311799" y="83962"/>
                </a:cubicBezTo>
                <a:cubicBezTo>
                  <a:pt x="4307034" y="87051"/>
                  <a:pt x="4302170" y="88593"/>
                  <a:pt x="4297215" y="88588"/>
                </a:cubicBezTo>
                <a:cubicBezTo>
                  <a:pt x="4288232" y="88593"/>
                  <a:pt x="4280472" y="84780"/>
                  <a:pt x="4273959" y="77148"/>
                </a:cubicBezTo>
                <a:cubicBezTo>
                  <a:pt x="4267445" y="69523"/>
                  <a:pt x="4264193" y="59086"/>
                  <a:pt x="4264193" y="45838"/>
                </a:cubicBezTo>
                <a:cubicBezTo>
                  <a:pt x="4264193" y="32189"/>
                  <a:pt x="4267567" y="21429"/>
                  <a:pt x="4274331" y="13558"/>
                </a:cubicBezTo>
                <a:cubicBezTo>
                  <a:pt x="4281088" y="5693"/>
                  <a:pt x="4289295" y="1757"/>
                  <a:pt x="4298963" y="1752"/>
                </a:cubicBezTo>
                <a:cubicBezTo>
                  <a:pt x="4305811" y="1757"/>
                  <a:pt x="4312202" y="3956"/>
                  <a:pt x="4318130" y="8348"/>
                </a:cubicBezTo>
                <a:cubicBezTo>
                  <a:pt x="4324066" y="12745"/>
                  <a:pt x="4328656" y="19213"/>
                  <a:pt x="4331894" y="27763"/>
                </a:cubicBezTo>
                <a:cubicBezTo>
                  <a:pt x="4335131" y="36313"/>
                  <a:pt x="4336750" y="48632"/>
                  <a:pt x="4336750" y="64719"/>
                </a:cubicBezTo>
                <a:cubicBezTo>
                  <a:pt x="4336750" y="82654"/>
                  <a:pt x="4335010" y="96581"/>
                  <a:pt x="4331529" y="106495"/>
                </a:cubicBezTo>
                <a:cubicBezTo>
                  <a:pt x="4328040" y="116414"/>
                  <a:pt x="4323321" y="123656"/>
                  <a:pt x="4317355" y="128226"/>
                </a:cubicBezTo>
                <a:cubicBezTo>
                  <a:pt x="4311389" y="132802"/>
                  <a:pt x="4304708" y="135078"/>
                  <a:pt x="4297306" y="135078"/>
                </a:cubicBezTo>
                <a:cubicBezTo>
                  <a:pt x="4288931" y="135078"/>
                  <a:pt x="4281931" y="132311"/>
                  <a:pt x="4276300" y="126757"/>
                </a:cubicBezTo>
                <a:cubicBezTo>
                  <a:pt x="4270676" y="121206"/>
                  <a:pt x="4267309" y="113175"/>
                  <a:pt x="4266207" y="102659"/>
                </a:cubicBezTo>
                <a:close/>
              </a:path>
              <a:path w="4593729" h="171475">
                <a:moveTo>
                  <a:pt x="4321710" y="44991"/>
                </a:moveTo>
                <a:cubicBezTo>
                  <a:pt x="4321710" y="35662"/>
                  <a:pt x="4319567" y="28320"/>
                  <a:pt x="4315272" y="22965"/>
                </a:cubicBezTo>
                <a:cubicBezTo>
                  <a:pt x="4310986" y="17616"/>
                  <a:pt x="4306054" y="14938"/>
                  <a:pt x="4300475" y="14933"/>
                </a:cubicBezTo>
                <a:cubicBezTo>
                  <a:pt x="4294654" y="14938"/>
                  <a:pt x="4289455" y="17794"/>
                  <a:pt x="4284895" y="23500"/>
                </a:cubicBezTo>
                <a:cubicBezTo>
                  <a:pt x="4280328" y="29211"/>
                  <a:pt x="4278040" y="36825"/>
                  <a:pt x="4278040" y="46333"/>
                </a:cubicBezTo>
                <a:cubicBezTo>
                  <a:pt x="4278040" y="54900"/>
                  <a:pt x="4280221" y="61724"/>
                  <a:pt x="4284568" y="66806"/>
                </a:cubicBezTo>
                <a:cubicBezTo>
                  <a:pt x="4288923" y="71894"/>
                  <a:pt x="4294129" y="74432"/>
                  <a:pt x="4300194" y="74427"/>
                </a:cubicBezTo>
                <a:cubicBezTo>
                  <a:pt x="4306206" y="74432"/>
                  <a:pt x="4311298" y="71877"/>
                  <a:pt x="4315462" y="66762"/>
                </a:cubicBezTo>
                <a:cubicBezTo>
                  <a:pt x="4319627" y="61652"/>
                  <a:pt x="4321710" y="54393"/>
                  <a:pt x="4321710" y="44991"/>
                </a:cubicBezTo>
                <a:close/>
              </a:path>
              <a:path w="4593729" h="171475">
                <a:moveTo>
                  <a:pt x="4349875" y="68459"/>
                </a:moveTo>
                <a:cubicBezTo>
                  <a:pt x="4349875" y="46556"/>
                  <a:pt x="4352915" y="29962"/>
                  <a:pt x="4359003" y="18679"/>
                </a:cubicBezTo>
                <a:cubicBezTo>
                  <a:pt x="4365083" y="7401"/>
                  <a:pt x="4374058" y="1757"/>
                  <a:pt x="4385922" y="1752"/>
                </a:cubicBezTo>
                <a:cubicBezTo>
                  <a:pt x="4396440" y="1757"/>
                  <a:pt x="4404724" y="6327"/>
                  <a:pt x="4410782" y="15467"/>
                </a:cubicBezTo>
                <a:cubicBezTo>
                  <a:pt x="4418123" y="26516"/>
                  <a:pt x="4421787" y="44179"/>
                  <a:pt x="4421787" y="68459"/>
                </a:cubicBezTo>
                <a:cubicBezTo>
                  <a:pt x="4421787" y="90258"/>
                  <a:pt x="4418769" y="106807"/>
                  <a:pt x="4412712" y="118117"/>
                </a:cubicBezTo>
                <a:cubicBezTo>
                  <a:pt x="4406655" y="129428"/>
                  <a:pt x="4397664" y="135078"/>
                  <a:pt x="4385732" y="135078"/>
                </a:cubicBezTo>
                <a:cubicBezTo>
                  <a:pt x="4375221" y="135078"/>
                  <a:pt x="4366618" y="130096"/>
                  <a:pt x="4359915" y="120121"/>
                </a:cubicBezTo>
                <a:cubicBezTo>
                  <a:pt x="4353219" y="110146"/>
                  <a:pt x="4349875" y="92929"/>
                  <a:pt x="4349875" y="68459"/>
                </a:cubicBezTo>
                <a:close/>
              </a:path>
              <a:path w="4593729" h="171475">
                <a:moveTo>
                  <a:pt x="4363722" y="68415"/>
                </a:moveTo>
                <a:cubicBezTo>
                  <a:pt x="4363722" y="89634"/>
                  <a:pt x="4365828" y="103856"/>
                  <a:pt x="4370023" y="111070"/>
                </a:cubicBezTo>
                <a:cubicBezTo>
                  <a:pt x="4374218" y="118296"/>
                  <a:pt x="4379599" y="121902"/>
                  <a:pt x="4386150" y="121897"/>
                </a:cubicBezTo>
                <a:cubicBezTo>
                  <a:pt x="4392344" y="121902"/>
                  <a:pt x="4397527" y="118251"/>
                  <a:pt x="4401684" y="110936"/>
                </a:cubicBezTo>
                <a:cubicBezTo>
                  <a:pt x="4405857" y="103634"/>
                  <a:pt x="4407939" y="89456"/>
                  <a:pt x="4407939" y="68415"/>
                </a:cubicBezTo>
                <a:cubicBezTo>
                  <a:pt x="4407939" y="47151"/>
                  <a:pt x="4405842" y="32918"/>
                  <a:pt x="4401646" y="25726"/>
                </a:cubicBezTo>
                <a:cubicBezTo>
                  <a:pt x="4397444" y="18534"/>
                  <a:pt x="4392002" y="14938"/>
                  <a:pt x="4385322" y="14933"/>
                </a:cubicBezTo>
                <a:cubicBezTo>
                  <a:pt x="4379196" y="14938"/>
                  <a:pt x="4374066" y="18596"/>
                  <a:pt x="4369924" y="25904"/>
                </a:cubicBezTo>
                <a:cubicBezTo>
                  <a:pt x="4365789" y="33218"/>
                  <a:pt x="4363722" y="47385"/>
                  <a:pt x="4363722" y="68415"/>
                </a:cubicBezTo>
                <a:close/>
              </a:path>
              <a:path w="4593729" h="171475">
                <a:moveTo>
                  <a:pt x="4486554" y="132852"/>
                </a:moveTo>
                <a:lnTo>
                  <a:pt x="4472980" y="132852"/>
                </a:lnTo>
                <a:lnTo>
                  <a:pt x="4472980" y="30697"/>
                </a:lnTo>
                <a:cubicBezTo>
                  <a:pt x="4469864" y="34265"/>
                  <a:pt x="4465669" y="37905"/>
                  <a:pt x="4460410" y="41613"/>
                </a:cubicBezTo>
                <a:cubicBezTo>
                  <a:pt x="4455158" y="45325"/>
                  <a:pt x="4450324" y="48131"/>
                  <a:pt x="4445917" y="50023"/>
                </a:cubicBezTo>
                <a:lnTo>
                  <a:pt x="4445917" y="34527"/>
                </a:lnTo>
                <a:cubicBezTo>
                  <a:pt x="4453380" y="30374"/>
                  <a:pt x="4459969" y="25303"/>
                  <a:pt x="4465684" y="19302"/>
                </a:cubicBezTo>
                <a:cubicBezTo>
                  <a:pt x="4471399" y="13307"/>
                  <a:pt x="4475419" y="7457"/>
                  <a:pt x="4477745" y="1752"/>
                </a:cubicBezTo>
                <a:lnTo>
                  <a:pt x="4486554" y="1752"/>
                </a:lnTo>
                <a:close/>
              </a:path>
              <a:path w="4593729" h="171475">
                <a:moveTo>
                  <a:pt x="4591403" y="34170"/>
                </a:moveTo>
                <a:lnTo>
                  <a:pt x="4577913" y="35417"/>
                </a:lnTo>
                <a:cubicBezTo>
                  <a:pt x="4576637" y="28743"/>
                  <a:pt x="4574744" y="23984"/>
                  <a:pt x="4572244" y="21145"/>
                </a:cubicBezTo>
                <a:cubicBezTo>
                  <a:pt x="4568641" y="17009"/>
                  <a:pt x="4564301" y="14938"/>
                  <a:pt x="4559240" y="14933"/>
                </a:cubicBezTo>
                <a:cubicBezTo>
                  <a:pt x="4551367" y="14938"/>
                  <a:pt x="4545058" y="19687"/>
                  <a:pt x="4540293" y="29183"/>
                </a:cubicBezTo>
                <a:cubicBezTo>
                  <a:pt x="4536205" y="37382"/>
                  <a:pt x="4534130" y="49495"/>
                  <a:pt x="4534069" y="65520"/>
                </a:cubicBezTo>
                <a:cubicBezTo>
                  <a:pt x="4537185" y="59826"/>
                  <a:pt x="4541099" y="55506"/>
                  <a:pt x="4545811" y="52567"/>
                </a:cubicBezTo>
                <a:cubicBezTo>
                  <a:pt x="4550515" y="49628"/>
                  <a:pt x="4555508" y="48159"/>
                  <a:pt x="4560768" y="48153"/>
                </a:cubicBezTo>
                <a:cubicBezTo>
                  <a:pt x="4569507" y="48159"/>
                  <a:pt x="4577138" y="52005"/>
                  <a:pt x="4583651" y="59692"/>
                </a:cubicBezTo>
                <a:cubicBezTo>
                  <a:pt x="4590164" y="67385"/>
                  <a:pt x="4593425" y="77666"/>
                  <a:pt x="4593425" y="90547"/>
                </a:cubicBezTo>
                <a:cubicBezTo>
                  <a:pt x="4593425" y="99280"/>
                  <a:pt x="4591791" y="107196"/>
                  <a:pt x="4588515" y="114287"/>
                </a:cubicBezTo>
                <a:cubicBezTo>
                  <a:pt x="4585239" y="121385"/>
                  <a:pt x="4581037" y="126623"/>
                  <a:pt x="4575899" y="130007"/>
                </a:cubicBezTo>
                <a:cubicBezTo>
                  <a:pt x="4570769" y="133391"/>
                  <a:pt x="4565107" y="135078"/>
                  <a:pt x="4558928" y="135078"/>
                </a:cubicBezTo>
                <a:cubicBezTo>
                  <a:pt x="4547802" y="135078"/>
                  <a:pt x="4538629" y="130218"/>
                  <a:pt x="4531409" y="120477"/>
                </a:cubicBezTo>
                <a:cubicBezTo>
                  <a:pt x="4524196" y="110742"/>
                  <a:pt x="4520579" y="94499"/>
                  <a:pt x="4520579" y="71755"/>
                </a:cubicBezTo>
                <a:cubicBezTo>
                  <a:pt x="4520579" y="46528"/>
                  <a:pt x="4524280" y="28554"/>
                  <a:pt x="4531667" y="17833"/>
                </a:cubicBezTo>
                <a:cubicBezTo>
                  <a:pt x="4539062" y="7118"/>
                  <a:pt x="4548524" y="1757"/>
                  <a:pt x="4560068" y="1752"/>
                </a:cubicBezTo>
                <a:cubicBezTo>
                  <a:pt x="4568444" y="1757"/>
                  <a:pt x="4575451" y="4529"/>
                  <a:pt x="4581098" y="10062"/>
                </a:cubicBezTo>
                <a:cubicBezTo>
                  <a:pt x="4586752" y="15601"/>
                  <a:pt x="4590187" y="23639"/>
                  <a:pt x="4591403" y="34170"/>
                </a:cubicBezTo>
                <a:close/>
              </a:path>
              <a:path w="4593729" h="171475">
                <a:moveTo>
                  <a:pt x="4536182" y="90547"/>
                </a:moveTo>
                <a:cubicBezTo>
                  <a:pt x="4536182" y="99993"/>
                  <a:pt x="4538469" y="107580"/>
                  <a:pt x="4543060" y="113308"/>
                </a:cubicBezTo>
                <a:cubicBezTo>
                  <a:pt x="4547650" y="119041"/>
                  <a:pt x="4552970" y="121902"/>
                  <a:pt x="4559027" y="121897"/>
                </a:cubicBezTo>
                <a:cubicBezTo>
                  <a:pt x="4564347" y="121902"/>
                  <a:pt x="4569097" y="119203"/>
                  <a:pt x="4573285" y="113798"/>
                </a:cubicBezTo>
                <a:cubicBezTo>
                  <a:pt x="4577472" y="108398"/>
                  <a:pt x="4579570" y="100973"/>
                  <a:pt x="4579570" y="91527"/>
                </a:cubicBezTo>
                <a:cubicBezTo>
                  <a:pt x="4579570" y="82270"/>
                  <a:pt x="4577495" y="75089"/>
                  <a:pt x="4573331" y="69979"/>
                </a:cubicBezTo>
                <a:cubicBezTo>
                  <a:pt x="4569181" y="64875"/>
                  <a:pt x="4564104" y="62320"/>
                  <a:pt x="4558100" y="62314"/>
                </a:cubicBezTo>
                <a:cubicBezTo>
                  <a:pt x="4552240" y="62320"/>
                  <a:pt x="4547118" y="64858"/>
                  <a:pt x="4542740" y="69934"/>
                </a:cubicBezTo>
                <a:cubicBezTo>
                  <a:pt x="4538363" y="75011"/>
                  <a:pt x="4536182" y="81885"/>
                  <a:pt x="4536182" y="90547"/>
                </a:cubicBezTo>
                <a:close/>
              </a:path>
            </a:pathLst>
          </a:custGeom>
          <a:gradFill>
            <a:gsLst>
              <a:gs pos="0">
                <a:srgbClr val="FCFCFC"/>
              </a:gs>
              <a:gs pos="50000">
                <a:srgbClr val="F5F5F5"/>
              </a:gs>
              <a:gs pos="100000">
                <a:srgbClr val="EEEEEE"/>
              </a:gs>
            </a:gsLst>
            <a:lin ang="5400000" scaled="0"/>
          </a:gradFill>
          <a:ln w="7600" cap="flat">
            <a:solidFill>
              <a:srgbClr val="545454"/>
            </a:solidFill>
            <a:bevel/>
          </a:ln>
          <a:effectLst>
            <a:outerShdw dist="21496" dir="2700000" algn="tl">
              <a:srgbClr val="BEBEBE">
                <a:alpha val="50000"/>
              </a:srgbClr>
            </a:outerShdw>
          </a:effectLst>
        </p:spPr>
      </p:sp>
      <p:sp>
        <p:nvSpPr>
          <p:cNvPr id="5896" name="Text 5896"/>
          <p:cNvSpPr txBox="1"/>
          <p:nvPr/>
        </p:nvSpPr>
        <p:spPr>
          <a:xfrm>
            <a:off x="344869" y="408953"/>
            <a:ext cx="7999805" cy="1648447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r>
              <a:rPr lang="en-US" sz="2800" b="1" i="1" dirty="0" smtClean="0">
                <a:latin typeface="Arial Narrow" pitchFamily="34" charset="0"/>
              </a:rPr>
              <a:t>Identify customer wants and needs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Arial Narrow"/>
              </a:rPr>
              <a:t>Legal Entities – Organizations or Agencies</a:t>
            </a:r>
          </a:p>
          <a:p>
            <a:endParaRPr lang="en-US" sz="1200" b="1" i="1" dirty="0" smtClean="0">
              <a:solidFill>
                <a:srgbClr val="000000"/>
              </a:solidFill>
              <a:latin typeface="Arial Narrow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Customers want us to know the facts before applying our fit for purpose views on interactions we agreed to protect with high classification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sz="1200" b="1" i="1" dirty="0" smtClean="0">
                <a:solidFill>
                  <a:srgbClr val="000000"/>
                </a:solidFill>
                <a:latin typeface="Arial Narrow"/>
              </a:rPr>
              <a:t>International </a:t>
            </a:r>
            <a:r>
              <a:rPr sz="1200" b="1" i="1" dirty="0">
                <a:solidFill>
                  <a:srgbClr val="000000"/>
                </a:solidFill>
                <a:latin typeface="Arial Narrow"/>
              </a:rPr>
              <a:t>Customer Market </a:t>
            </a: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Minimum Viable System Model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 “</a:t>
            </a:r>
            <a:r>
              <a:rPr sz="1200" b="1" i="1" dirty="0" smtClean="0">
                <a:solidFill>
                  <a:srgbClr val="000000"/>
                </a:solidFill>
                <a:latin typeface="Arial Narrow"/>
              </a:rPr>
              <a:t>Identity</a:t>
            </a: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“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sz="1200" b="1" i="1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A </a:t>
            </a:r>
            <a:r>
              <a:rPr sz="1200" b="1" i="1" dirty="0" smtClean="0">
                <a:solidFill>
                  <a:srgbClr val="000000"/>
                </a:solidFill>
                <a:latin typeface="Arial Narrow"/>
              </a:rPr>
              <a:t>Party Management</a:t>
            </a:r>
            <a:r>
              <a:rPr lang="en-US" sz="1200" b="1" i="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Arial Narrow"/>
              </a:rPr>
              <a:t>Capability</a:t>
            </a:r>
          </a:p>
        </p:txBody>
      </p:sp>
      <p:sp>
        <p:nvSpPr>
          <p:cNvPr id="5905" name="lines"/>
          <p:cNvSpPr/>
          <p:nvPr/>
        </p:nvSpPr>
        <p:spPr>
          <a:xfrm>
            <a:off x="693526" y="1221936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10" name="lines"/>
          <p:cNvSpPr/>
          <p:nvPr/>
        </p:nvSpPr>
        <p:spPr>
          <a:xfrm>
            <a:off x="693526" y="1677949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38" name="lines"/>
          <p:cNvSpPr/>
          <p:nvPr/>
        </p:nvSpPr>
        <p:spPr>
          <a:xfrm>
            <a:off x="1627937" y="2589975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41" name="lines"/>
          <p:cNvSpPr/>
          <p:nvPr/>
        </p:nvSpPr>
        <p:spPr>
          <a:xfrm>
            <a:off x="226320" y="3958015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50" name="lines"/>
          <p:cNvSpPr/>
          <p:nvPr/>
        </p:nvSpPr>
        <p:spPr>
          <a:xfrm>
            <a:off x="693526" y="3958015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51" name="lines"/>
          <p:cNvSpPr/>
          <p:nvPr/>
        </p:nvSpPr>
        <p:spPr>
          <a:xfrm>
            <a:off x="226320" y="441402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60" name="lines"/>
          <p:cNvSpPr/>
          <p:nvPr/>
        </p:nvSpPr>
        <p:spPr>
          <a:xfrm>
            <a:off x="1160731" y="3958015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61" name="lines"/>
          <p:cNvSpPr/>
          <p:nvPr/>
        </p:nvSpPr>
        <p:spPr>
          <a:xfrm>
            <a:off x="693526" y="441402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62" name="lines"/>
          <p:cNvSpPr/>
          <p:nvPr/>
        </p:nvSpPr>
        <p:spPr>
          <a:xfrm>
            <a:off x="226320" y="4870041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71" name="lines"/>
          <p:cNvSpPr/>
          <p:nvPr/>
        </p:nvSpPr>
        <p:spPr>
          <a:xfrm>
            <a:off x="1627937" y="3958015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72" name="lines"/>
          <p:cNvSpPr/>
          <p:nvPr/>
        </p:nvSpPr>
        <p:spPr>
          <a:xfrm>
            <a:off x="1160731" y="441402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73" name="lines"/>
          <p:cNvSpPr/>
          <p:nvPr/>
        </p:nvSpPr>
        <p:spPr>
          <a:xfrm>
            <a:off x="693526" y="4870041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84" name="lines"/>
          <p:cNvSpPr/>
          <p:nvPr/>
        </p:nvSpPr>
        <p:spPr>
          <a:xfrm>
            <a:off x="1627937" y="441402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85" name="lines"/>
          <p:cNvSpPr/>
          <p:nvPr/>
        </p:nvSpPr>
        <p:spPr>
          <a:xfrm>
            <a:off x="1160731" y="4870041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97" name="lines"/>
          <p:cNvSpPr/>
          <p:nvPr/>
        </p:nvSpPr>
        <p:spPr>
          <a:xfrm>
            <a:off x="2095142" y="441402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98" name="lines"/>
          <p:cNvSpPr/>
          <p:nvPr/>
        </p:nvSpPr>
        <p:spPr>
          <a:xfrm>
            <a:off x="1627937" y="4870041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5999" name="lines"/>
          <p:cNvSpPr/>
          <p:nvPr/>
        </p:nvSpPr>
        <p:spPr>
          <a:xfrm>
            <a:off x="1160731" y="5326054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01" name="lines"/>
          <p:cNvSpPr/>
          <p:nvPr/>
        </p:nvSpPr>
        <p:spPr>
          <a:xfrm>
            <a:off x="533613" y="6238080"/>
            <a:ext cx="159912" cy="156081"/>
          </a:xfrm>
          <a:custGeom>
            <a:avLst/>
            <a:gdLst/>
            <a:ahLst/>
            <a:cxnLst/>
            <a:rect l="0" t="0" r="0" b="0"/>
            <a:pathLst>
              <a:path w="156077" h="156077">
                <a:moveTo>
                  <a:pt x="156077" y="0"/>
                </a:moveTo>
                <a:lnTo>
                  <a:pt x="0" y="15607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12" name="lines"/>
          <p:cNvSpPr/>
          <p:nvPr/>
        </p:nvSpPr>
        <p:spPr>
          <a:xfrm>
            <a:off x="2095142" y="4870041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13" name="lines"/>
          <p:cNvSpPr/>
          <p:nvPr/>
        </p:nvSpPr>
        <p:spPr>
          <a:xfrm>
            <a:off x="1627937" y="5326054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15" name="lines"/>
          <p:cNvSpPr/>
          <p:nvPr/>
        </p:nvSpPr>
        <p:spPr>
          <a:xfrm>
            <a:off x="1000819" y="6238080"/>
            <a:ext cx="159912" cy="156081"/>
          </a:xfrm>
          <a:custGeom>
            <a:avLst/>
            <a:gdLst/>
            <a:ahLst/>
            <a:cxnLst/>
            <a:rect l="0" t="0" r="0" b="0"/>
            <a:pathLst>
              <a:path w="156077" h="156077">
                <a:moveTo>
                  <a:pt x="156077" y="0"/>
                </a:moveTo>
                <a:lnTo>
                  <a:pt x="0" y="15607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29" name="lines"/>
          <p:cNvSpPr/>
          <p:nvPr/>
        </p:nvSpPr>
        <p:spPr>
          <a:xfrm>
            <a:off x="1468024" y="6238080"/>
            <a:ext cx="159912" cy="156081"/>
          </a:xfrm>
          <a:custGeom>
            <a:avLst/>
            <a:gdLst/>
            <a:ahLst/>
            <a:cxnLst/>
            <a:rect l="0" t="0" r="0" b="0"/>
            <a:pathLst>
              <a:path w="156077" h="156077">
                <a:moveTo>
                  <a:pt x="156077" y="0"/>
                </a:moveTo>
                <a:lnTo>
                  <a:pt x="0" y="15607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43" name="lines"/>
          <p:cNvSpPr/>
          <p:nvPr/>
        </p:nvSpPr>
        <p:spPr>
          <a:xfrm>
            <a:off x="1935230" y="6238080"/>
            <a:ext cx="159912" cy="156081"/>
          </a:xfrm>
          <a:custGeom>
            <a:avLst/>
            <a:gdLst/>
            <a:ahLst/>
            <a:cxnLst/>
            <a:rect l="0" t="0" r="0" b="0"/>
            <a:pathLst>
              <a:path w="156077" h="156077">
                <a:moveTo>
                  <a:pt x="156077" y="0"/>
                </a:moveTo>
                <a:lnTo>
                  <a:pt x="0" y="15607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57" name="lines"/>
          <p:cNvSpPr/>
          <p:nvPr/>
        </p:nvSpPr>
        <p:spPr>
          <a:xfrm>
            <a:off x="2402436" y="6238080"/>
            <a:ext cx="159912" cy="156081"/>
          </a:xfrm>
          <a:custGeom>
            <a:avLst/>
            <a:gdLst/>
            <a:ahLst/>
            <a:cxnLst/>
            <a:rect l="0" t="0" r="0" b="0"/>
            <a:pathLst>
              <a:path w="156077" h="156077">
                <a:moveTo>
                  <a:pt x="156077" y="0"/>
                </a:moveTo>
                <a:lnTo>
                  <a:pt x="0" y="15607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grpSp>
        <p:nvGrpSpPr>
          <p:cNvPr id="7" name="Group 6"/>
          <p:cNvGrpSpPr/>
          <p:nvPr/>
        </p:nvGrpSpPr>
        <p:grpSpPr>
          <a:xfrm>
            <a:off x="4648200" y="5994491"/>
            <a:ext cx="3435518" cy="912026"/>
            <a:chOff x="5365582" y="309910"/>
            <a:chExt cx="3435518" cy="912026"/>
          </a:xfrm>
        </p:grpSpPr>
        <p:grpSp>
          <p:nvGrpSpPr>
            <p:cNvPr id="3157" name="Title bar"/>
            <p:cNvGrpSpPr/>
            <p:nvPr/>
          </p:nvGrpSpPr>
          <p:grpSpPr>
            <a:xfrm>
              <a:off x="5585169" y="320300"/>
              <a:ext cx="3096386" cy="623764"/>
              <a:chOff x="5617760" y="397351"/>
              <a:chExt cx="3022121" cy="623747"/>
            </a:xfrm>
          </p:grpSpPr>
          <p:grpSp>
            <p:nvGrpSpPr>
              <p:cNvPr id="3158" name="Group 3157"/>
              <p:cNvGrpSpPr/>
              <p:nvPr/>
            </p:nvGrpSpPr>
            <p:grpSpPr>
              <a:xfrm>
                <a:off x="5617760" y="397351"/>
                <a:ext cx="2128000" cy="608000"/>
                <a:chOff x="5617760" y="397351"/>
                <a:chExt cx="2128000" cy="608000"/>
              </a:xfrm>
            </p:grpSpPr>
            <p:sp>
              <p:nvSpPr>
                <p:cNvPr id="3159" name="Rectangle"/>
                <p:cNvSpPr/>
                <p:nvPr/>
              </p:nvSpPr>
              <p:spPr>
                <a:xfrm>
                  <a:off x="5617760" y="397351"/>
                  <a:ext cx="2128000" cy="608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28000" h="608000">
                      <a:moveTo>
                        <a:pt x="0" y="0"/>
                      </a:moveTo>
                      <a:lnTo>
                        <a:pt x="2128000" y="0"/>
                      </a:lnTo>
                      <a:lnTo>
                        <a:pt x="2128000" y="608000"/>
                      </a:lnTo>
                      <a:lnTo>
                        <a:pt x="0" y="60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0" name="Rectangle"/>
                <p:cNvSpPr/>
                <p:nvPr/>
              </p:nvSpPr>
              <p:spPr>
                <a:xfrm>
                  <a:off x="6312126" y="549351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1" name="Rectangle"/>
                <p:cNvSpPr/>
                <p:nvPr/>
              </p:nvSpPr>
              <p:spPr>
                <a:xfrm>
                  <a:off x="6139758" y="701351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2" name="Rectangle"/>
                <p:cNvSpPr/>
                <p:nvPr/>
              </p:nvSpPr>
              <p:spPr>
                <a:xfrm>
                  <a:off x="5967390" y="853351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3" name="Rectangle"/>
                <p:cNvSpPr/>
                <p:nvPr/>
              </p:nvSpPr>
              <p:spPr>
                <a:xfrm>
                  <a:off x="6139758" y="549351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4" name="Rectangle"/>
                <p:cNvSpPr/>
                <p:nvPr/>
              </p:nvSpPr>
              <p:spPr>
                <a:xfrm>
                  <a:off x="6312126" y="397351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5" name="Rectangle"/>
                <p:cNvSpPr/>
                <p:nvPr/>
              </p:nvSpPr>
              <p:spPr>
                <a:xfrm>
                  <a:off x="5967390" y="701351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  <p:sp>
              <p:nvSpPr>
                <p:cNvPr id="3166" name="Rectangle"/>
                <p:cNvSpPr/>
                <p:nvPr/>
              </p:nvSpPr>
              <p:spPr>
                <a:xfrm>
                  <a:off x="5746429" y="563187"/>
                  <a:ext cx="151939" cy="15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939" h="152000">
                      <a:moveTo>
                        <a:pt x="0" y="0"/>
                      </a:moveTo>
                      <a:lnTo>
                        <a:pt x="151939" y="0"/>
                      </a:lnTo>
                      <a:lnTo>
                        <a:pt x="151939" y="152000"/>
                      </a:lnTo>
                      <a:lnTo>
                        <a:pt x="0" y="152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20000">
                      <a:srgbClr val="D8D8D8"/>
                    </a:gs>
                    <a:gs pos="21000">
                      <a:srgbClr val="B2B2B2"/>
                    </a:gs>
                    <a:gs pos="24000">
                      <a:srgbClr val="B2B2B2"/>
                    </a:gs>
                    <a:gs pos="25000">
                      <a:srgbClr val="F2F2F2"/>
                    </a:gs>
                    <a:gs pos="40000">
                      <a:srgbClr val="F2F2F2"/>
                    </a:gs>
                    <a:gs pos="41000">
                      <a:srgbClr val="FFFFFF"/>
                    </a:gs>
                    <a:gs pos="100000">
                      <a:srgbClr val="FFFFFF"/>
                    </a:gs>
                  </a:gsLst>
                  <a:lin ang="12900000" scaled="0"/>
                </a:gradFill>
                <a:ln w="7600" cap="flat">
                  <a:solidFill>
                    <a:srgbClr val="7F7F7F"/>
                  </a:solidFill>
                  <a:bevel/>
                </a:ln>
              </p:spPr>
            </p:sp>
          </p:grpSp>
          <p:sp>
            <p:nvSpPr>
              <p:cNvPr id="3167" name="Rectangle"/>
              <p:cNvSpPr/>
              <p:nvPr/>
            </p:nvSpPr>
            <p:spPr>
              <a:xfrm>
                <a:off x="6496681" y="717098"/>
                <a:ext cx="2143200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2143200" h="304000">
                    <a:moveTo>
                      <a:pt x="0" y="0"/>
                    </a:moveTo>
                    <a:lnTo>
                      <a:pt x="2143200" y="0"/>
                    </a:lnTo>
                    <a:lnTo>
                      <a:pt x="2143200" y="304000"/>
                    </a:lnTo>
                    <a:lnTo>
                      <a:pt x="0" y="304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8D8D8"/>
                  </a:gs>
                  <a:gs pos="20000">
                    <a:srgbClr val="D8D8D8"/>
                  </a:gs>
                  <a:gs pos="21000">
                    <a:srgbClr val="B2B2B2"/>
                  </a:gs>
                  <a:gs pos="24000">
                    <a:srgbClr val="B2B2B2"/>
                  </a:gs>
                  <a:gs pos="25000">
                    <a:srgbClr val="F2F2F2"/>
                  </a:gs>
                  <a:gs pos="40000">
                    <a:srgbClr val="F2F2F2"/>
                  </a:gs>
                  <a:gs pos="41000">
                    <a:srgbClr val="FFFFFF"/>
                  </a:gs>
                  <a:gs pos="100000">
                    <a:srgbClr val="FFFFFF"/>
                  </a:gs>
                </a:gsLst>
                <a:lin ang="12900000" scaled="0"/>
              </a:gradFill>
              <a:ln w="7600" cap="flat">
                <a:solidFill>
                  <a:srgbClr val="7F7F7F"/>
                </a:solidFill>
                <a:bevel/>
              </a:ln>
            </p:spPr>
            <p:txBody>
              <a:bodyPr wrap="square" lIns="36000" tIns="18000" rIns="36000" bIns="18000" rtlCol="0" anchor="ctr"/>
              <a:lstStyle/>
              <a:p>
                <a:pPr algn="ctr"/>
                <a:r>
                  <a:rPr sz="1064" b="1" dirty="0">
                    <a:solidFill>
                      <a:srgbClr val="000000"/>
                    </a:solidFill>
                    <a:latin typeface="Arial Narrow"/>
                  </a:rPr>
                  <a:t>Wicked Design Solutions</a:t>
                </a:r>
              </a:p>
              <a:p>
                <a:pPr algn="ctr"/>
                <a:r>
                  <a:rPr sz="1064" dirty="0">
                    <a:solidFill>
                      <a:srgbClr val="000000"/>
                    </a:solidFill>
                    <a:latin typeface="Arial Narrow"/>
                  </a:rPr>
                  <a:t>Lisa Martinez Copyright </a:t>
                </a:r>
                <a:r>
                  <a:rPr lang="en-US" sz="1064" dirty="0" smtClean="0">
                    <a:solidFill>
                      <a:srgbClr val="000000"/>
                    </a:solidFill>
                    <a:latin typeface="Arial Narrow"/>
                  </a:rPr>
                  <a:t>2015</a:t>
                </a:r>
                <a:endParaRPr sz="1064" dirty="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  <p:sp>
          <p:nvSpPr>
            <p:cNvPr id="5963" name="lines"/>
            <p:cNvSpPr/>
            <p:nvPr/>
          </p:nvSpPr>
          <p:spPr>
            <a:xfrm>
              <a:off x="5365582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5975" name="lines"/>
            <p:cNvSpPr/>
            <p:nvPr/>
          </p:nvSpPr>
          <p:spPr>
            <a:xfrm>
              <a:off x="5832787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5976" name="lines"/>
            <p:cNvSpPr/>
            <p:nvPr/>
          </p:nvSpPr>
          <p:spPr>
            <a:xfrm>
              <a:off x="5365582" y="765923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5988" name="lines"/>
            <p:cNvSpPr/>
            <p:nvPr/>
          </p:nvSpPr>
          <p:spPr>
            <a:xfrm>
              <a:off x="6299993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5989" name="lines"/>
            <p:cNvSpPr/>
            <p:nvPr/>
          </p:nvSpPr>
          <p:spPr>
            <a:xfrm>
              <a:off x="5832787" y="765923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02" name="lines"/>
            <p:cNvSpPr/>
            <p:nvPr/>
          </p:nvSpPr>
          <p:spPr>
            <a:xfrm>
              <a:off x="6767198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03" name="lines"/>
            <p:cNvSpPr/>
            <p:nvPr/>
          </p:nvSpPr>
          <p:spPr>
            <a:xfrm>
              <a:off x="6299993" y="765923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16" name="lines"/>
            <p:cNvSpPr/>
            <p:nvPr/>
          </p:nvSpPr>
          <p:spPr>
            <a:xfrm>
              <a:off x="7234404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17" name="lines"/>
            <p:cNvSpPr/>
            <p:nvPr/>
          </p:nvSpPr>
          <p:spPr>
            <a:xfrm>
              <a:off x="6767198" y="765923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30" name="lines"/>
            <p:cNvSpPr/>
            <p:nvPr/>
          </p:nvSpPr>
          <p:spPr>
            <a:xfrm>
              <a:off x="7701610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31" name="lines"/>
            <p:cNvSpPr/>
            <p:nvPr/>
          </p:nvSpPr>
          <p:spPr>
            <a:xfrm>
              <a:off x="7234404" y="765923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44" name="lines"/>
            <p:cNvSpPr/>
            <p:nvPr/>
          </p:nvSpPr>
          <p:spPr>
            <a:xfrm>
              <a:off x="8168815" y="309910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45" name="lines"/>
            <p:cNvSpPr/>
            <p:nvPr/>
          </p:nvSpPr>
          <p:spPr>
            <a:xfrm>
              <a:off x="7701610" y="765923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  <p:sp>
          <p:nvSpPr>
            <p:cNvPr id="6058" name="lines"/>
            <p:cNvSpPr/>
            <p:nvPr/>
          </p:nvSpPr>
          <p:spPr>
            <a:xfrm>
              <a:off x="8333894" y="604799"/>
              <a:ext cx="467206" cy="456013"/>
            </a:xfrm>
            <a:custGeom>
              <a:avLst/>
              <a:gdLst/>
              <a:ahLst/>
              <a:cxnLst/>
              <a:rect l="0" t="0" r="0" b="0"/>
              <a:pathLst>
                <a:path w="456000" h="456000">
                  <a:moveTo>
                    <a:pt x="456000" y="0"/>
                  </a:moveTo>
                  <a:lnTo>
                    <a:pt x="0" y="456000"/>
                  </a:lnTo>
                  <a:close/>
                </a:path>
              </a:pathLst>
            </a:custGeom>
            <a:noFill/>
            <a:ln w="7600" cap="flat">
              <a:solidFill>
                <a:srgbClr val="26FF3C">
                  <a:alpha val="38000"/>
                </a:srgbClr>
              </a:solidFill>
              <a:bevel/>
            </a:ln>
          </p:spPr>
        </p:sp>
      </p:grpSp>
      <p:sp>
        <p:nvSpPr>
          <p:cNvPr id="6060" name="lines"/>
          <p:cNvSpPr/>
          <p:nvPr/>
        </p:nvSpPr>
        <p:spPr>
          <a:xfrm>
            <a:off x="7399483" y="1516825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70" name="lines"/>
          <p:cNvSpPr/>
          <p:nvPr/>
        </p:nvSpPr>
        <p:spPr>
          <a:xfrm>
            <a:off x="2869641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73" name="lines"/>
          <p:cNvSpPr/>
          <p:nvPr/>
        </p:nvSpPr>
        <p:spPr>
          <a:xfrm>
            <a:off x="7399483" y="197283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82" name="lines"/>
          <p:cNvSpPr/>
          <p:nvPr/>
        </p:nvSpPr>
        <p:spPr>
          <a:xfrm>
            <a:off x="3336847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84" name="lines"/>
          <p:cNvSpPr/>
          <p:nvPr/>
        </p:nvSpPr>
        <p:spPr>
          <a:xfrm>
            <a:off x="7866689" y="1972838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093" name="lines"/>
          <p:cNvSpPr/>
          <p:nvPr/>
        </p:nvSpPr>
        <p:spPr>
          <a:xfrm>
            <a:off x="3804052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03" name="lines"/>
          <p:cNvSpPr/>
          <p:nvPr/>
        </p:nvSpPr>
        <p:spPr>
          <a:xfrm>
            <a:off x="4271258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06" name="lines"/>
          <p:cNvSpPr/>
          <p:nvPr/>
        </p:nvSpPr>
        <p:spPr>
          <a:xfrm>
            <a:off x="7399483" y="3340877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12" name="lines"/>
          <p:cNvSpPr/>
          <p:nvPr/>
        </p:nvSpPr>
        <p:spPr>
          <a:xfrm>
            <a:off x="4738464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14" name="lines"/>
          <p:cNvSpPr/>
          <p:nvPr/>
        </p:nvSpPr>
        <p:spPr>
          <a:xfrm>
            <a:off x="7866689" y="3340877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20" name="lines"/>
          <p:cNvSpPr/>
          <p:nvPr/>
        </p:nvSpPr>
        <p:spPr>
          <a:xfrm>
            <a:off x="5205669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27" name="lines"/>
          <p:cNvSpPr/>
          <p:nvPr/>
        </p:nvSpPr>
        <p:spPr>
          <a:xfrm>
            <a:off x="5672875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30" name="lines"/>
          <p:cNvSpPr/>
          <p:nvPr/>
        </p:nvSpPr>
        <p:spPr>
          <a:xfrm>
            <a:off x="7399483" y="4708916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33" name="lines"/>
          <p:cNvSpPr/>
          <p:nvPr/>
        </p:nvSpPr>
        <p:spPr>
          <a:xfrm>
            <a:off x="6140080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36" name="lines"/>
          <p:cNvSpPr/>
          <p:nvPr/>
        </p:nvSpPr>
        <p:spPr>
          <a:xfrm>
            <a:off x="7399483" y="5164929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38" name="lines"/>
          <p:cNvSpPr/>
          <p:nvPr/>
        </p:nvSpPr>
        <p:spPr>
          <a:xfrm>
            <a:off x="6607286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40" name="lines"/>
          <p:cNvSpPr/>
          <p:nvPr/>
        </p:nvSpPr>
        <p:spPr>
          <a:xfrm>
            <a:off x="7866689" y="5164929"/>
            <a:ext cx="467206" cy="456013"/>
          </a:xfrm>
          <a:custGeom>
            <a:avLst/>
            <a:gdLst/>
            <a:ahLst/>
            <a:cxnLst/>
            <a:rect l="0" t="0" r="0" b="0"/>
            <a:pathLst>
              <a:path w="456000" h="456000">
                <a:moveTo>
                  <a:pt x="456000" y="0"/>
                </a:moveTo>
                <a:lnTo>
                  <a:pt x="0" y="456000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42" name="lines"/>
          <p:cNvSpPr/>
          <p:nvPr/>
        </p:nvSpPr>
        <p:spPr>
          <a:xfrm>
            <a:off x="7074492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6145" name="lines"/>
          <p:cNvSpPr/>
          <p:nvPr/>
        </p:nvSpPr>
        <p:spPr>
          <a:xfrm>
            <a:off x="7541697" y="6076955"/>
            <a:ext cx="324992" cy="317206"/>
          </a:xfrm>
          <a:custGeom>
            <a:avLst/>
            <a:gdLst/>
            <a:ahLst/>
            <a:cxnLst/>
            <a:rect l="0" t="0" r="0" b="0"/>
            <a:pathLst>
              <a:path w="317197" h="317197">
                <a:moveTo>
                  <a:pt x="317197" y="0"/>
                </a:moveTo>
                <a:lnTo>
                  <a:pt x="0" y="317197"/>
                </a:lnTo>
                <a:close/>
              </a:path>
            </a:pathLst>
          </a:custGeom>
          <a:noFill/>
          <a:ln w="7600" cap="flat">
            <a:solidFill>
              <a:srgbClr val="26FF3C">
                <a:alpha val="38000"/>
              </a:srgbClr>
            </a:solidFill>
            <a:bevel/>
          </a:ln>
        </p:spPr>
      </p:sp>
      <p:sp>
        <p:nvSpPr>
          <p:cNvPr id="2" name="Decagon 1"/>
          <p:cNvSpPr/>
          <p:nvPr/>
        </p:nvSpPr>
        <p:spPr>
          <a:xfrm>
            <a:off x="7363843" y="1619949"/>
            <a:ext cx="914400" cy="914400"/>
          </a:xfrm>
          <a:prstGeom prst="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Sponsor and governs </a:t>
            </a:r>
            <a:r>
              <a:rPr lang="en-US" sz="1200" b="1" dirty="0" smtClean="0">
                <a:latin typeface="Arial Narrow" panose="020B0606020202030204" pitchFamily="34" charset="0"/>
              </a:rPr>
              <a:t>services to all 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" name="Decagon 2"/>
          <p:cNvSpPr/>
          <p:nvPr/>
        </p:nvSpPr>
        <p:spPr>
          <a:xfrm>
            <a:off x="7366243" y="3095760"/>
            <a:ext cx="914400" cy="914400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Passes </a:t>
            </a:r>
            <a:r>
              <a:rPr lang="en-US" sz="1200" b="1" dirty="0" smtClean="0">
                <a:latin typeface="Arial Narrow" panose="020B0606020202030204" pitchFamily="34" charset="0"/>
              </a:rPr>
              <a:t>Through and supplies  </a:t>
            </a:r>
            <a:r>
              <a:rPr lang="en-US" sz="1200" b="1" dirty="0" smtClean="0">
                <a:latin typeface="Arial Narrow" panose="020B0606020202030204" pitchFamily="34" charset="0"/>
              </a:rPr>
              <a:t>Most 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" name="Decagon 3"/>
          <p:cNvSpPr/>
          <p:nvPr/>
        </p:nvSpPr>
        <p:spPr>
          <a:xfrm>
            <a:off x="7366243" y="4712045"/>
            <a:ext cx="914400" cy="914400"/>
          </a:xfrm>
          <a:prstGeom prst="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Dynamic </a:t>
            </a:r>
          </a:p>
          <a:p>
            <a:pPr algn="ctr"/>
            <a:r>
              <a:rPr lang="en-US" sz="1200" b="1" dirty="0" smtClean="0">
                <a:latin typeface="Arial Narrow" panose="020B0606020202030204" pitchFamily="34" charset="0"/>
              </a:rPr>
              <a:t>Selects From 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928" y="2022955"/>
            <a:ext cx="71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County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City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Zip 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65" name="TextBox 1264"/>
          <p:cNvSpPr txBox="1"/>
          <p:nvPr/>
        </p:nvSpPr>
        <p:spPr>
          <a:xfrm>
            <a:off x="6161510" y="1997900"/>
            <a:ext cx="94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Tribal Reservation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GIS 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mom\AppData\Local\Microsoft\Windows\Temporary Internet Files\Content.IE5\CSAAK6U2\world_of_communication_poster-p228705489155507739qzz0_4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1637"/>
            <a:ext cx="2313594" cy="23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021405"/>
              </p:ext>
            </p:extLst>
          </p:nvPr>
        </p:nvGraphicFramePr>
        <p:xfrm>
          <a:off x="381000" y="22098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971800"/>
                <a:gridCol w="1143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Resource Maturity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Resource Outcomes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Effort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Risk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10-May be an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experienced person with solid training and tools.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Enables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organizations or individuals to support with a generalist skills when tools are followed and monitored.  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10 Low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10 Low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20-Skills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are greater than generalist and tools must be developed.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Enable effective tools to promote the health with best practices for medium businesses.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20 Medium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20 Medium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30 –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Largest Companies requires the experts in small workgroups.  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Enable experts to quickly assess and discreetly ensure a comprehensive review of an enterprise size business.   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30 High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30 High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Customer Size by Resource and Risk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Patterns are consistent across various subjects using a 3 by 3  patterns in a cube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1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891153"/>
              </p:ext>
            </p:extLst>
          </p:nvPr>
        </p:nvGraphicFramePr>
        <p:xfrm>
          <a:off x="457200" y="164084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Resource Skills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10 entry level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20 advanced level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30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expert level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 new Business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Healthy number of operational type workers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 percentage of workers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who can lead and change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small percent of workers who are highly adaptable and understand invention or R&amp;D.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 medium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size business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Healthy number of operational type workers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 percentage of workers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who can lead and change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small percent of workers who are highly adaptable and understand invention or R&amp;D.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n enterprise size business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Healthy number of operational type workers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 percentage of workers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who can lead and change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small percent of workers who are highly adaptable and understand invention or R&amp;D.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Workers in a Healthy Business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Worker skills to strategy and patterns  across any size business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5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787815"/>
              </p:ext>
            </p:extLst>
          </p:nvPr>
        </p:nvGraphicFramePr>
        <p:xfrm>
          <a:off x="457200" y="1481138"/>
          <a:ext cx="82296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3622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Any Business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Profit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Not for Profit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Sustainable Development Operational Offer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Supplier of Environmental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Goods and or Services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Ensures he operational execution of an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offer building and delivering goods or services proven to enable sustainable development.  </a:t>
                      </a:r>
                    </a:p>
                    <a:p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Depends on the resources pipeline to upskill rather than waste time on traditional models. Quality Review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Change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or Upgrade to sustainable offer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Changes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the current state and measures proving gains or improvements before operationalizing. 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Qualifies and Validates the changes are going to be more effective and efficient before disrupting the operations.  Quality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Review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Invent or Innovate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New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ground breaking offers in a role of partner or sponsor to outsource the innovation model. 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Requires social responsibility involvement and moral considerations,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with a highly complex growth and competitive advantage when done well. 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Three operating models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200" i="1" dirty="0" smtClean="0">
                <a:latin typeface="Arial Narrow" panose="020B0606020202030204" pitchFamily="34" charset="0"/>
              </a:rPr>
              <a:t>by profit or nonprofit patterns in local community development </a:t>
            </a:r>
            <a:endParaRPr lang="en-US" sz="2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Let’s just say we might have made a mistake with mobility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Machine to Machine with no underlying security features?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4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Before            and         After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Cable IP4/IP6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IP address 16.21.165.01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Our view into our television was once a one way view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Our view into the world was once a one way view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C:\Users\mom\AppData\Local\Microsoft\Windows\Temporary Internet Files\Content.IE5\M89H7QU9\MC9004325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47307"/>
            <a:ext cx="13049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om\AppData\Local\Microsoft\Windows\Temporary Internet Files\Content.IE5\M89H7QU9\MC9004325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47307"/>
            <a:ext cx="1762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4495800"/>
            <a:ext cx="12192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400 lines of resolution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1" y="4495800"/>
            <a:ext cx="176212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1100 lines of resolution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6998594" y="10732"/>
            <a:ext cx="2133600" cy="2209800"/>
          </a:xfrm>
          <a:prstGeom prst="st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May 2014 Report to the President </a:t>
            </a:r>
          </a:p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Restores Civil Liberties with Virtual Life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1325" y="6479854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0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Technology was delivered and we are far beyond the point of return.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We are using bandwidth on our networks and must ensure the best use of the connections.  We may need to rethink our massive scale international throughput. 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9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Changing Mental Models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Before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Now video is sent and received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C:\Users\mom\AppData\Local\Microsoft\Windows\Temporary Internet Files\Content.IE5\ASRFX7VA\MC900431642[1]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79360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om\AppData\Local\Microsoft\Windows\Temporary Internet Files\Content.IE5\ASRFX7VA\MC900431642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69379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29" y="2776430"/>
            <a:ext cx="695539" cy="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990600" cy="1250044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 rot="10800000">
            <a:off x="1691640" y="3612244"/>
            <a:ext cx="1295400" cy="762000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03278"/>
            <a:ext cx="990600" cy="1250044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5638800" y="3413204"/>
            <a:ext cx="1524000" cy="902275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6998594" y="10732"/>
            <a:ext cx="2133600" cy="2209800"/>
          </a:xfrm>
          <a:prstGeom prst="st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May 2014 Report to the President </a:t>
            </a:r>
          </a:p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Restores Civil Liberties with Virtual Life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6400800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3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Mitigation Action Plan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Adopt a universal strategy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Let’s check into a few ways to enforce the law.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 was the only person who didn’t lie or cheat.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 am still associated with negative research.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6479854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Are our appliance really as smart as we need?  Do we want smart camera’s in our bedroom?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Can a camera with a constant stream of video capture, ever be friendly in our bedrooms?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 woman’s privacy in her bedroom would be shared with the world. 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6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802086" y="2437952"/>
            <a:ext cx="2743200" cy="282835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Mobile Carrier – My View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Personal Investment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Carrier Service Contract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8229600" cy="39417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I choose a carrier and I purchase the device with an understanding (a contractual agreement) between me and the mobile carrier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9" y="2971799"/>
            <a:ext cx="872706" cy="110127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8" name="Right Arrow 7"/>
          <p:cNvSpPr/>
          <p:nvPr/>
        </p:nvSpPr>
        <p:spPr>
          <a:xfrm>
            <a:off x="4648200" y="3190475"/>
            <a:ext cx="1143000" cy="796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14039" y="3124200"/>
            <a:ext cx="1143000" cy="796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8117" y="2599312"/>
            <a:ext cx="1910443" cy="266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16" name="Content Placeholder 8" descr="C:\Users\mom\AppData\Local\Microsoft\Windows\Temporary Internet Files\Content.IE5\PDU4OSD1\MC9003108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347" y="3511548"/>
            <a:ext cx="1034284" cy="1826971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60756" y="281060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Any Cell phone service provider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mom\AppData\Local\Microsoft\Windows\Temporary Internet Files\Content.IE5\ASRFX7VA\MC90044133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54" y="3955626"/>
            <a:ext cx="1382893" cy="13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80" y="3042256"/>
            <a:ext cx="872706" cy="110127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20" name="Picture 2" descr="C:\Users\mom\AppData\Local\Microsoft\Windows\Temporary Internet Files\Content.IE5\ASRFX7VA\MC90044133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36" y="2901445"/>
            <a:ext cx="1382893" cy="13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02086" y="2514600"/>
            <a:ext cx="2710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My Device </a:t>
            </a:r>
          </a:p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Carrier supplies a service to use my device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6998594" y="-152400"/>
            <a:ext cx="2133600" cy="2209800"/>
          </a:xfrm>
          <a:prstGeom prst="st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May 2014 Report to the President </a:t>
            </a:r>
          </a:p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Restores Civil Liberties with Virtual Life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6400800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8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Mobile Carriers are generally overbilling by 35%, now they have an excuse.  Your applications prevent shut down.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Technically, you are using the service and they can bill you. 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Your phone is also a camera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Your phone is also capturing your finger, face, ear and sweat or pulse.  Do you handle stress?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4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mom\AppData\Local\Microsoft\Windows\Temporary Internet Files\Content.IE5\M89H7QU9\MC9004325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58" y="1859531"/>
            <a:ext cx="1930118" cy="15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Within my home, I am still private and protected.  Right?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My Personal and Private Life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" name="Picture 4" descr="C:\Users\mom\AppData\Local\Microsoft\Windows\Temporary Internet Files\Content.IE5\M89H7QU9\MP9004424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82314"/>
            <a:ext cx="8610600" cy="19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30" y="2227809"/>
            <a:ext cx="400106" cy="50489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0693" y="2597853"/>
            <a:ext cx="2700324" cy="1682082"/>
            <a:chOff x="347676" y="2825781"/>
            <a:chExt cx="3258442" cy="2056701"/>
          </a:xfrm>
        </p:grpSpPr>
        <p:pic>
          <p:nvPicPr>
            <p:cNvPr id="15" name="Picture 3" descr="C:\Users\mom\AppData\Local\Microsoft\Windows\Temporary Internet Files\Content.IE5\PDU4OSD1\MC90043268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31" y="2825781"/>
              <a:ext cx="1734166" cy="173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1656238" y="3968082"/>
              <a:ext cx="824908" cy="914400"/>
              <a:chOff x="99317" y="3386584"/>
              <a:chExt cx="1221794" cy="1206037"/>
            </a:xfrm>
          </p:grpSpPr>
          <p:pic>
            <p:nvPicPr>
              <p:cNvPr id="24" name="Picture 6" descr="C:\Program Files (x86)\Microsoft Office\MEDIA\CAGCAT10\j0292982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17" y="3386584"/>
                <a:ext cx="1221794" cy="1206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294" y="3665071"/>
                <a:ext cx="578412" cy="234492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2604914" y="3639309"/>
              <a:ext cx="1001204" cy="838085"/>
              <a:chOff x="286234" y="4522968"/>
              <a:chExt cx="1001204" cy="838085"/>
            </a:xfrm>
          </p:grpSpPr>
          <p:pic>
            <p:nvPicPr>
              <p:cNvPr id="22" name="Picture 5" descr="C:\Users\mom\AppData\Local\Microsoft\Windows\Temporary Internet Files\Content.IE5\M89H7QU9\MP900422392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34" y="4539433"/>
                <a:ext cx="472536" cy="708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1" descr="C:\Users\mom\AppData\Local\Microsoft\Windows\Temporary Internet Files\Content.IE5\ASRFX7VA\MC900441511[1]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53" y="4522968"/>
                <a:ext cx="838085" cy="838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47676" y="3692864"/>
              <a:ext cx="1153451" cy="730398"/>
              <a:chOff x="1428390" y="4488753"/>
              <a:chExt cx="1153451" cy="730398"/>
            </a:xfrm>
          </p:grpSpPr>
          <p:pic>
            <p:nvPicPr>
              <p:cNvPr id="19" name="Picture 8" descr="C:\Users\mom\AppData\Local\Microsoft\Windows\Temporary Internet Files\Content.IE5\ASRFX7VA\MP900427702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251" y="4488753"/>
                <a:ext cx="449590" cy="676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7" descr="C:\Users\mom\AppData\Local\Microsoft\Windows\Temporary Internet Files\Content.IE5\M89H7QU9\MP900442311[1]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250" y="4919424"/>
                <a:ext cx="449590" cy="299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mom\AppData\Local\Microsoft\Windows\Temporary Internet Files\Content.IE5\PDU4OSD1\MC900360700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390" y="4606896"/>
                <a:ext cx="1035007" cy="573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9" y="2506021"/>
            <a:ext cx="400106" cy="5048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60" y="2604996"/>
            <a:ext cx="311203" cy="392709"/>
          </a:xfrm>
          <a:prstGeom prst="rect">
            <a:avLst/>
          </a:prstGeom>
        </p:spPr>
      </p:pic>
      <p:pic>
        <p:nvPicPr>
          <p:cNvPr id="28" name="Picture 5" descr="C:\Users\mom\AppData\Local\Microsoft\Windows\Temporary Internet Files\Content.IE5\ASRFX7VA\MC900439836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6" y="3153144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821639" y="2917495"/>
            <a:ext cx="1295400" cy="1376842"/>
            <a:chOff x="99317" y="3386584"/>
            <a:chExt cx="1221794" cy="1206037"/>
          </a:xfrm>
        </p:grpSpPr>
        <p:pic>
          <p:nvPicPr>
            <p:cNvPr id="31" name="Picture 6" descr="C:\Program Files (x86)\Microsoft Office\MEDIA\CAGCAT10\j0292982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7" y="3386584"/>
              <a:ext cx="1221794" cy="120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94" y="3665071"/>
              <a:ext cx="578412" cy="234492"/>
            </a:xfrm>
            <a:prstGeom prst="rect">
              <a:avLst/>
            </a:prstGeom>
          </p:spPr>
        </p:pic>
      </p:grpSp>
      <p:pic>
        <p:nvPicPr>
          <p:cNvPr id="5122" name="Picture 2" descr="C:\Users\mom\AppData\Local\Microsoft\Windows\Temporary Internet Files\Content.IE5\ASRFX7VA\MC900431642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5314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7949943" y="216765"/>
            <a:ext cx="1048265" cy="755609"/>
            <a:chOff x="5535586" y="1173997"/>
            <a:chExt cx="1627214" cy="1319963"/>
          </a:xfrm>
        </p:grpSpPr>
        <p:grpSp>
          <p:nvGrpSpPr>
            <p:cNvPr id="33" name="Group 32"/>
            <p:cNvGrpSpPr/>
            <p:nvPr/>
          </p:nvGrpSpPr>
          <p:grpSpPr>
            <a:xfrm>
              <a:off x="5535586" y="1905000"/>
              <a:ext cx="842903" cy="588960"/>
              <a:chOff x="5557116" y="838920"/>
              <a:chExt cx="2700324" cy="205212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353" y="838920"/>
                <a:ext cx="400106" cy="504896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5557116" y="1208964"/>
                <a:ext cx="2700324" cy="1682082"/>
                <a:chOff x="347676" y="2825781"/>
                <a:chExt cx="3258442" cy="2056701"/>
              </a:xfrm>
            </p:grpSpPr>
            <p:pic>
              <p:nvPicPr>
                <p:cNvPr id="36" name="Picture 3" descr="C:\Users\mom\AppData\Local\Microsoft\Windows\Temporary Internet Files\Content.IE5\PDU4OSD1\MC900432680[1]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6331" y="2825781"/>
                  <a:ext cx="1734166" cy="17341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7" name="Group 36"/>
                <p:cNvGrpSpPr/>
                <p:nvPr/>
              </p:nvGrpSpPr>
              <p:grpSpPr>
                <a:xfrm>
                  <a:off x="1656238" y="3968082"/>
                  <a:ext cx="824908" cy="914400"/>
                  <a:chOff x="99317" y="3386584"/>
                  <a:chExt cx="1221794" cy="1206037"/>
                </a:xfrm>
              </p:grpSpPr>
              <p:pic>
                <p:nvPicPr>
                  <p:cNvPr id="45" name="Picture 6" descr="C:\Program Files (x86)\Microsoft Office\MEDIA\CAGCAT10\j0292982.wmf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317" y="3386584"/>
                    <a:ext cx="1221794" cy="12060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294" y="3665071"/>
                    <a:ext cx="578412" cy="234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2604914" y="3639309"/>
                  <a:ext cx="1001204" cy="838085"/>
                  <a:chOff x="286234" y="4522968"/>
                  <a:chExt cx="1001204" cy="838085"/>
                </a:xfrm>
              </p:grpSpPr>
              <p:pic>
                <p:nvPicPr>
                  <p:cNvPr id="43" name="Picture 5" descr="C:\Users\mom\AppData\Local\Microsoft\Windows\Temporary Internet Files\Content.IE5\M89H7QU9\MP900422392[1].jp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234" y="4539433"/>
                    <a:ext cx="472536" cy="7084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4" name="Picture 11" descr="C:\Users\mom\AppData\Local\Microsoft\Windows\Temporary Internet Files\Content.IE5\ASRFX7VA\MC900441511[1]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353" y="4522968"/>
                    <a:ext cx="838085" cy="83808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347676" y="3692864"/>
                  <a:ext cx="1153451" cy="730398"/>
                  <a:chOff x="1428390" y="4488753"/>
                  <a:chExt cx="1153451" cy="730398"/>
                </a:xfrm>
              </p:grpSpPr>
              <p:pic>
                <p:nvPicPr>
                  <p:cNvPr id="40" name="Picture 8" descr="C:\Users\mom\AppData\Local\Microsoft\Windows\Temporary Internet Files\Content.IE5\ASRFX7VA\MP900427702[1]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1" y="4488753"/>
                    <a:ext cx="449590" cy="6760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" name="Picture 7" descr="C:\Users\mom\AppData\Local\Microsoft\Windows\Temporary Internet Files\Content.IE5\M89H7QU9\MP900442311[1].jp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0" y="4919424"/>
                    <a:ext cx="449590" cy="2997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2" name="Picture 12" descr="C:\Users\mom\AppData\Local\Microsoft\Windows\Temporary Internet Files\Content.IE5\PDU4OSD1\MC900360700[1].wmf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8390" y="4606896"/>
                    <a:ext cx="1035007" cy="5735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47" name="Picture 5" descr="C:\Users\mom\AppData\Local\Microsoft\Windows\Temporary Internet Files\Content.IE5\ASRFX7VA\MC900439836[1]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4469" y="1764255"/>
                <a:ext cx="5715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6245065" y="1950139"/>
              <a:ext cx="896190" cy="535637"/>
              <a:chOff x="3303093" y="2380209"/>
              <a:chExt cx="2700324" cy="205212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8330" y="2380209"/>
                <a:ext cx="400106" cy="504896"/>
              </a:xfrm>
              <a:prstGeom prst="rect">
                <a:avLst/>
              </a:prstGeom>
            </p:spPr>
          </p:pic>
          <p:grpSp>
            <p:nvGrpSpPr>
              <p:cNvPr id="50" name="Group 49"/>
              <p:cNvGrpSpPr/>
              <p:nvPr/>
            </p:nvGrpSpPr>
            <p:grpSpPr>
              <a:xfrm>
                <a:off x="3303093" y="2750253"/>
                <a:ext cx="2700324" cy="1682082"/>
                <a:chOff x="347676" y="2825781"/>
                <a:chExt cx="3258442" cy="2056701"/>
              </a:xfrm>
            </p:grpSpPr>
            <p:pic>
              <p:nvPicPr>
                <p:cNvPr id="51" name="Picture 3" descr="C:\Users\mom\AppData\Local\Microsoft\Windows\Temporary Internet Files\Content.IE5\PDU4OSD1\MC900432680[1].png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6331" y="2825781"/>
                  <a:ext cx="1734166" cy="17341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2" name="Group 51"/>
                <p:cNvGrpSpPr/>
                <p:nvPr/>
              </p:nvGrpSpPr>
              <p:grpSpPr>
                <a:xfrm>
                  <a:off x="1656238" y="3968082"/>
                  <a:ext cx="824908" cy="914400"/>
                  <a:chOff x="99317" y="3386584"/>
                  <a:chExt cx="1221794" cy="1206037"/>
                </a:xfrm>
              </p:grpSpPr>
              <p:pic>
                <p:nvPicPr>
                  <p:cNvPr id="60" name="Picture 6" descr="C:\Program Files (x86)\Microsoft Office\MEDIA\CAGCAT10\j0292982.wmf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317" y="3386584"/>
                    <a:ext cx="1221794" cy="12060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294" y="3665071"/>
                    <a:ext cx="578412" cy="234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2604914" y="3639309"/>
                  <a:ext cx="1001204" cy="838085"/>
                  <a:chOff x="286234" y="4522968"/>
                  <a:chExt cx="1001204" cy="838085"/>
                </a:xfrm>
              </p:grpSpPr>
              <p:pic>
                <p:nvPicPr>
                  <p:cNvPr id="58" name="Picture 5" descr="C:\Users\mom\AppData\Local\Microsoft\Windows\Temporary Internet Files\Content.IE5\M89H7QU9\MP900422392[1].jp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234" y="4539433"/>
                    <a:ext cx="472536" cy="7084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11" descr="C:\Users\mom\AppData\Local\Microsoft\Windows\Temporary Internet Files\Content.IE5\ASRFX7VA\MC900441511[1].png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353" y="4522968"/>
                    <a:ext cx="838085" cy="83808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47676" y="3692864"/>
                  <a:ext cx="1153451" cy="730398"/>
                  <a:chOff x="1428390" y="4488753"/>
                  <a:chExt cx="1153451" cy="730398"/>
                </a:xfrm>
              </p:grpSpPr>
              <p:pic>
                <p:nvPicPr>
                  <p:cNvPr id="55" name="Picture 8" descr="C:\Users\mom\AppData\Local\Microsoft\Windows\Temporary Internet Files\Content.IE5\ASRFX7VA\MP900427702[1].jpg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1" y="4488753"/>
                    <a:ext cx="449590" cy="6760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7" descr="C:\Users\mom\AppData\Local\Microsoft\Windows\Temporary Internet Files\Content.IE5\M89H7QU9\MP900442311[1].jpg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0" y="4919424"/>
                    <a:ext cx="449590" cy="2997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12" descr="C:\Users\mom\AppData\Local\Microsoft\Windows\Temporary Internet Files\Content.IE5\PDU4OSD1\MC900360700[1].wmf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8390" y="4606896"/>
                    <a:ext cx="1035007" cy="5735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62" name="Picture 5" descr="C:\Users\mom\AppData\Local\Microsoft\Windows\Temporary Internet Files\Content.IE5\ASRFX7VA\MC900439836[1].pn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446" y="3305544"/>
                <a:ext cx="5715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426" y="1904793"/>
              <a:ext cx="200053" cy="2524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90" y="1944072"/>
              <a:ext cx="200053" cy="252448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5560554" y="1428623"/>
              <a:ext cx="842903" cy="588960"/>
              <a:chOff x="5557116" y="838920"/>
              <a:chExt cx="2700324" cy="2052126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353" y="838920"/>
                <a:ext cx="400106" cy="504896"/>
              </a:xfrm>
              <a:prstGeom prst="rect">
                <a:avLst/>
              </a:prstGeom>
            </p:spPr>
          </p:pic>
          <p:grpSp>
            <p:nvGrpSpPr>
              <p:cNvPr id="66" name="Group 65"/>
              <p:cNvGrpSpPr/>
              <p:nvPr/>
            </p:nvGrpSpPr>
            <p:grpSpPr>
              <a:xfrm>
                <a:off x="5557116" y="1208964"/>
                <a:ext cx="2700324" cy="1682082"/>
                <a:chOff x="347676" y="2825781"/>
                <a:chExt cx="3258442" cy="2056701"/>
              </a:xfrm>
            </p:grpSpPr>
            <p:pic>
              <p:nvPicPr>
                <p:cNvPr id="68" name="Picture 3" descr="C:\Users\mom\AppData\Local\Microsoft\Windows\Temporary Internet Files\Content.IE5\PDU4OSD1\MC900432680[1]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6331" y="2825781"/>
                  <a:ext cx="1734166" cy="17341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1656238" y="3968082"/>
                  <a:ext cx="824908" cy="914400"/>
                  <a:chOff x="99317" y="3386584"/>
                  <a:chExt cx="1221794" cy="1206037"/>
                </a:xfrm>
              </p:grpSpPr>
              <p:pic>
                <p:nvPicPr>
                  <p:cNvPr id="77" name="Picture 6" descr="C:\Program Files (x86)\Microsoft Office\MEDIA\CAGCAT10\j0292982.wmf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317" y="3386584"/>
                    <a:ext cx="1221794" cy="12060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294" y="3665071"/>
                    <a:ext cx="578412" cy="234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2604914" y="3639309"/>
                  <a:ext cx="1001204" cy="838085"/>
                  <a:chOff x="286234" y="4522968"/>
                  <a:chExt cx="1001204" cy="838085"/>
                </a:xfrm>
              </p:grpSpPr>
              <p:pic>
                <p:nvPicPr>
                  <p:cNvPr id="75" name="Picture 5" descr="C:\Users\mom\AppData\Local\Microsoft\Windows\Temporary Internet Files\Content.IE5\M89H7QU9\MP900422392[1].jp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234" y="4539433"/>
                    <a:ext cx="472536" cy="7084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6" name="Picture 11" descr="C:\Users\mom\AppData\Local\Microsoft\Windows\Temporary Internet Files\Content.IE5\ASRFX7VA\MC900441511[1]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353" y="4522968"/>
                    <a:ext cx="838085" cy="83808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347676" y="3692864"/>
                  <a:ext cx="1153451" cy="730398"/>
                  <a:chOff x="1428390" y="4488753"/>
                  <a:chExt cx="1153451" cy="730398"/>
                </a:xfrm>
              </p:grpSpPr>
              <p:pic>
                <p:nvPicPr>
                  <p:cNvPr id="72" name="Picture 8" descr="C:\Users\mom\AppData\Local\Microsoft\Windows\Temporary Internet Files\Content.IE5\ASRFX7VA\MP900427702[1].jp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1" y="4488753"/>
                    <a:ext cx="449590" cy="6760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3" name="Picture 7" descr="C:\Users\mom\AppData\Local\Microsoft\Windows\Temporary Internet Files\Content.IE5\M89H7QU9\MP900442311[1].jp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0" y="4919424"/>
                    <a:ext cx="449590" cy="2997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4" name="Picture 12" descr="C:\Users\mom\AppData\Local\Microsoft\Windows\Temporary Internet Files\Content.IE5\PDU4OSD1\MC900360700[1].wmf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8390" y="4606896"/>
                    <a:ext cx="1035007" cy="5735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67" name="Picture 5" descr="C:\Users\mom\AppData\Local\Microsoft\Windows\Temporary Internet Files\Content.IE5\ASRFX7VA\MC900439836[1]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4469" y="1764255"/>
                <a:ext cx="5715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6266610" y="1447800"/>
              <a:ext cx="896190" cy="535637"/>
              <a:chOff x="3303093" y="2380209"/>
              <a:chExt cx="2700324" cy="2052126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8330" y="2380209"/>
                <a:ext cx="400106" cy="504896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3303093" y="2750253"/>
                <a:ext cx="2700324" cy="1682082"/>
                <a:chOff x="347676" y="2825781"/>
                <a:chExt cx="3258442" cy="2056701"/>
              </a:xfrm>
            </p:grpSpPr>
            <p:pic>
              <p:nvPicPr>
                <p:cNvPr id="83" name="Picture 3" descr="C:\Users\mom\AppData\Local\Microsoft\Windows\Temporary Internet Files\Content.IE5\PDU4OSD1\MC900432680[1].png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6331" y="2825781"/>
                  <a:ext cx="1734166" cy="17341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4" name="Group 83"/>
                <p:cNvGrpSpPr/>
                <p:nvPr/>
              </p:nvGrpSpPr>
              <p:grpSpPr>
                <a:xfrm>
                  <a:off x="1656238" y="3968082"/>
                  <a:ext cx="824908" cy="914400"/>
                  <a:chOff x="99317" y="3386584"/>
                  <a:chExt cx="1221794" cy="1206037"/>
                </a:xfrm>
              </p:grpSpPr>
              <p:pic>
                <p:nvPicPr>
                  <p:cNvPr id="92" name="Picture 6" descr="C:\Program Files (x86)\Microsoft Office\MEDIA\CAGCAT10\j0292982.wmf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317" y="3386584"/>
                    <a:ext cx="1221794" cy="12060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1294" y="3665071"/>
                    <a:ext cx="578412" cy="2344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2604914" y="3639309"/>
                  <a:ext cx="1001204" cy="838085"/>
                  <a:chOff x="286234" y="4522968"/>
                  <a:chExt cx="1001204" cy="838085"/>
                </a:xfrm>
              </p:grpSpPr>
              <p:pic>
                <p:nvPicPr>
                  <p:cNvPr id="90" name="Picture 5" descr="C:\Users\mom\AppData\Local\Microsoft\Windows\Temporary Internet Files\Content.IE5\M89H7QU9\MP900422392[1].jp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234" y="4539433"/>
                    <a:ext cx="472536" cy="7084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1" name="Picture 11" descr="C:\Users\mom\AppData\Local\Microsoft\Windows\Temporary Internet Files\Content.IE5\ASRFX7VA\MC900441511[1].png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9353" y="4522968"/>
                    <a:ext cx="838085" cy="83808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47676" y="3692864"/>
                  <a:ext cx="1153451" cy="730398"/>
                  <a:chOff x="1428390" y="4488753"/>
                  <a:chExt cx="1153451" cy="730398"/>
                </a:xfrm>
              </p:grpSpPr>
              <p:pic>
                <p:nvPicPr>
                  <p:cNvPr id="87" name="Picture 8" descr="C:\Users\mom\AppData\Local\Microsoft\Windows\Temporary Internet Files\Content.IE5\ASRFX7VA\MP900427702[1].jpg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1" y="4488753"/>
                    <a:ext cx="449590" cy="6760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" name="Picture 7" descr="C:\Users\mom\AppData\Local\Microsoft\Windows\Temporary Internet Files\Content.IE5\M89H7QU9\MP900442311[1].jpg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2250" y="4919424"/>
                    <a:ext cx="449590" cy="2997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" name="Picture 12" descr="C:\Users\mom\AppData\Local\Microsoft\Windows\Temporary Internet Files\Content.IE5\PDU4OSD1\MC900360700[1].wmf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28390" y="4606896"/>
                    <a:ext cx="1035007" cy="5735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82" name="Picture 5" descr="C:\Users\mom\AppData\Local\Microsoft\Windows\Temporary Internet Files\Content.IE5\ASRFX7VA\MC900439836[1].pn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446" y="3305544"/>
                <a:ext cx="5715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080" y="1251445"/>
              <a:ext cx="311203" cy="392709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24" y="1173997"/>
              <a:ext cx="400106" cy="504896"/>
            </a:xfrm>
            <a:prstGeom prst="rect">
              <a:avLst/>
            </a:prstGeom>
          </p:spPr>
        </p:pic>
      </p:grpSp>
      <p:pic>
        <p:nvPicPr>
          <p:cNvPr id="5123" name="Picture 3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39" y="1981711"/>
            <a:ext cx="459423" cy="4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89" y="3266861"/>
            <a:ext cx="695539" cy="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5880" y="5029200"/>
            <a:ext cx="335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“No”, but you can trust us.   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96" name="6-Point Star 95"/>
          <p:cNvSpPr/>
          <p:nvPr/>
        </p:nvSpPr>
        <p:spPr>
          <a:xfrm>
            <a:off x="2050239" y="4419600"/>
            <a:ext cx="2133600" cy="2209800"/>
          </a:xfrm>
          <a:prstGeom prst="st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May 2014 Report to the President </a:t>
            </a:r>
          </a:p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Restores Civil Liberties with Virtual Life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05607" y="6477000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8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Trust may work for men, but I’m afraid men are less likely to be condemned for their private lives.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 man can take nude photos and send them in mass mail.  No one cares. 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A woman is caught and she’s the unethical and person of low character. 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5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om\AppData\Local\Microsoft\Windows\Temporary Internet Files\Content.IE5\M89H7QU9\MP9004424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3" y="2882703"/>
            <a:ext cx="3763377" cy="25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 consumer/citizens perspective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How big data relates to a citizen and their privacy remains unknown?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Consumer-Perception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Cell </a:t>
            </a:r>
            <a:r>
              <a:rPr lang="en-US" dirty="0">
                <a:latin typeface="Arial Narrow" panose="020B0606020202030204" pitchFamily="34" charset="0"/>
              </a:rPr>
              <a:t>P</a:t>
            </a:r>
            <a:r>
              <a:rPr lang="en-US" dirty="0" smtClean="0">
                <a:latin typeface="Arial Narrow" panose="020B0606020202030204" pitchFamily="34" charset="0"/>
              </a:rPr>
              <a:t>hone Monitoring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Not just about Government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The Big Data Relationship isn’t known 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46" name="Content Placeholder 204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49" y="2718579"/>
            <a:ext cx="1075226" cy="433013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7029"/>
            <a:ext cx="4041775" cy="153695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29" y="1943297"/>
            <a:ext cx="200053" cy="252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82" y="1970296"/>
            <a:ext cx="200053" cy="252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6" y="4009135"/>
            <a:ext cx="400106" cy="50489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2652" y="2169765"/>
            <a:ext cx="2700324" cy="1682082"/>
            <a:chOff x="347676" y="2825781"/>
            <a:chExt cx="3258442" cy="2056701"/>
          </a:xfrm>
        </p:grpSpPr>
        <p:pic>
          <p:nvPicPr>
            <p:cNvPr id="4099" name="Picture 3" descr="C:\Users\mom\AppData\Local\Microsoft\Windows\Temporary Internet Files\Content.IE5\PDU4OSD1\MC900432680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31" y="2825781"/>
              <a:ext cx="1734166" cy="173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656238" y="3968082"/>
              <a:ext cx="824908" cy="914400"/>
              <a:chOff x="99317" y="3386584"/>
              <a:chExt cx="1221794" cy="1206037"/>
            </a:xfrm>
          </p:grpSpPr>
          <p:pic>
            <p:nvPicPr>
              <p:cNvPr id="11" name="Picture 6" descr="C:\Program Files (x86)\Microsoft Office\MEDIA\CAGCAT10\j0292982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17" y="3386584"/>
                <a:ext cx="1221794" cy="1206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294" y="3665071"/>
                <a:ext cx="578412" cy="23449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2604914" y="3639309"/>
              <a:ext cx="1001204" cy="838085"/>
              <a:chOff x="286234" y="4522968"/>
              <a:chExt cx="1001204" cy="838085"/>
            </a:xfrm>
          </p:grpSpPr>
          <p:pic>
            <p:nvPicPr>
              <p:cNvPr id="15" name="Picture 5" descr="C:\Users\mom\AppData\Local\Microsoft\Windows\Temporary Internet Files\Content.IE5\M89H7QU9\MP900422392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34" y="4539433"/>
                <a:ext cx="472536" cy="708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C:\Users\mom\AppData\Local\Microsoft\Windows\Temporary Internet Files\Content.IE5\ASRFX7VA\MC900441511[1]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53" y="4522968"/>
                <a:ext cx="838085" cy="838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47676" y="3692864"/>
              <a:ext cx="1153451" cy="730398"/>
              <a:chOff x="1428390" y="4488753"/>
              <a:chExt cx="1153451" cy="730398"/>
            </a:xfrm>
          </p:grpSpPr>
          <p:pic>
            <p:nvPicPr>
              <p:cNvPr id="18" name="Picture 8" descr="C:\Users\mom\AppData\Local\Microsoft\Windows\Temporary Internet Files\Content.IE5\ASRFX7VA\MP900427702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251" y="4488753"/>
                <a:ext cx="449590" cy="676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7" descr="C:\Users\mom\AppData\Local\Microsoft\Windows\Temporary Internet Files\Content.IE5\M89H7QU9\MP900442311[1]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250" y="4919424"/>
                <a:ext cx="449590" cy="299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mom\AppData\Local\Microsoft\Windows\Temporary Internet Files\Content.IE5\PDU4OSD1\MC900360700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390" y="4606896"/>
                <a:ext cx="1035007" cy="573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16613"/>
            <a:ext cx="400106" cy="5048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61" y="1815588"/>
            <a:ext cx="311203" cy="392709"/>
          </a:xfrm>
          <a:prstGeom prst="rect">
            <a:avLst/>
          </a:prstGeom>
        </p:spPr>
      </p:pic>
      <p:pic>
        <p:nvPicPr>
          <p:cNvPr id="4101" name="Picture 5" descr="C:\Users\mom\AppData\Local\Microsoft\Windows\Temporary Internet Files\Content.IE5\ASRFX7VA\MC900439836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9" y="426158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om\AppData\Local\Microsoft\Windows\Temporary Internet Files\Content.IE5\ASRFX7VA\MP900438761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14" y="4556173"/>
            <a:ext cx="1051877" cy="7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 rot="16200000">
            <a:off x="4484182" y="3868204"/>
            <a:ext cx="143157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Mobile Carrier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5" name="Picture 9" descr="C:\Users\mom\AppData\Local\Microsoft\Windows\Temporary Internet Files\Content.IE5\ASRFX7VA\MC900432582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80" y="118223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23" y="1420929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38" y="1759236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9" y="2184712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70" y="1420929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49" y="1420929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49" y="1420929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72" y="1801929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49" y="1803712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49" y="1803712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70" y="2184712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29" y="2184712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mom\AppData\Local\Microsoft\Windows\Temporary Internet Files\Content.IE5\M89H7QU9\MC910216362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49" y="2182927"/>
            <a:ext cx="614320" cy="535183"/>
          </a:xfrm>
          <a:prstGeom prst="rect">
            <a:avLst/>
          </a:prstGeom>
          <a:noFill/>
          <a:ln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urved Connector 58"/>
          <p:cNvCxnSpPr>
            <a:stCxn id="46" idx="0"/>
            <a:endCxn id="42" idx="3"/>
          </p:cNvCxnSpPr>
          <p:nvPr/>
        </p:nvCxnSpPr>
        <p:spPr>
          <a:xfrm rot="5400000" flipH="1" flipV="1">
            <a:off x="6223128" y="1169539"/>
            <a:ext cx="647275" cy="2450807"/>
          </a:xfrm>
          <a:prstGeom prst="curvedConnector4">
            <a:avLst>
              <a:gd name="adj1" fmla="val 29329"/>
              <a:gd name="adj2" fmla="val 109328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flipV="1">
            <a:off x="5891631" y="2590802"/>
            <a:ext cx="1268578" cy="344049"/>
          </a:xfrm>
          <a:prstGeom prst="curvedConnector3">
            <a:avLst>
              <a:gd name="adj1" fmla="val 9977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/>
          <p:nvPr/>
        </p:nvCxnSpPr>
        <p:spPr>
          <a:xfrm flipV="1">
            <a:off x="5891631" y="2590802"/>
            <a:ext cx="937899" cy="543453"/>
          </a:xfrm>
          <a:prstGeom prst="curvedConnector3">
            <a:avLst>
              <a:gd name="adj1" fmla="val 99908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flipV="1">
            <a:off x="5891631" y="2590802"/>
            <a:ext cx="559267" cy="543453"/>
          </a:xfrm>
          <a:prstGeom prst="curvedConnector3">
            <a:avLst>
              <a:gd name="adj1" fmla="val 100607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flipV="1">
            <a:off x="5914213" y="2590802"/>
            <a:ext cx="1548436" cy="560790"/>
          </a:xfrm>
          <a:prstGeom prst="curvedConnector3">
            <a:avLst>
              <a:gd name="adj1" fmla="val 100617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endCxn id="39" idx="3"/>
          </p:cNvCxnSpPr>
          <p:nvPr/>
        </p:nvCxnSpPr>
        <p:spPr>
          <a:xfrm flipV="1">
            <a:off x="5891631" y="1688521"/>
            <a:ext cx="1880538" cy="1445734"/>
          </a:xfrm>
          <a:prstGeom prst="curvedConnector3">
            <a:avLst>
              <a:gd name="adj1" fmla="val 137626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/>
          <p:nvPr/>
        </p:nvCxnSpPr>
        <p:spPr>
          <a:xfrm flipV="1">
            <a:off x="5891631" y="2026827"/>
            <a:ext cx="1118769" cy="1107428"/>
          </a:xfrm>
          <a:prstGeom prst="curvedConnector3">
            <a:avLst>
              <a:gd name="adj1" fmla="val 196924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7" name="Left-Right Arrow 4126"/>
          <p:cNvSpPr/>
          <p:nvPr/>
        </p:nvSpPr>
        <p:spPr>
          <a:xfrm>
            <a:off x="3432048" y="400630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3057118" y="1513096"/>
            <a:ext cx="824908" cy="914400"/>
            <a:chOff x="99317" y="3386584"/>
            <a:chExt cx="1221794" cy="1206037"/>
          </a:xfrm>
        </p:grpSpPr>
        <p:pic>
          <p:nvPicPr>
            <p:cNvPr id="102" name="Picture 6" descr="C:\Program Files (x86)\Microsoft Office\MEDIA\CAGCAT10\j0292982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7" y="3386584"/>
              <a:ext cx="1221794" cy="120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94" y="3665071"/>
              <a:ext cx="578412" cy="234492"/>
            </a:xfrm>
            <a:prstGeom prst="rect">
              <a:avLst/>
            </a:prstGeom>
          </p:spPr>
        </p:pic>
      </p:grpSp>
      <p:sp>
        <p:nvSpPr>
          <p:cNvPr id="64" name="Up-Down Arrow 63"/>
          <p:cNvSpPr/>
          <p:nvPr/>
        </p:nvSpPr>
        <p:spPr>
          <a:xfrm>
            <a:off x="4648200" y="3101523"/>
            <a:ext cx="400180" cy="599545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53"/>
          <p:cNvSpPr/>
          <p:nvPr/>
        </p:nvSpPr>
        <p:spPr>
          <a:xfrm>
            <a:off x="6998594" y="10732"/>
            <a:ext cx="2133600" cy="2209800"/>
          </a:xfrm>
          <a:prstGeom prst="st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May 2014 Report to the President </a:t>
            </a:r>
          </a:p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Restores Civil Liberties with Virtual Life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58007" y="6477000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0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Trust was and is violated in the way people beyond the government are not concerned with our rights.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Can we afford to allow these same people who built applications to allow sexually explicit photos of girls and women without any warning of who has the pictures today? 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1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Let students work through the details of the new technology innovations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Have a limited group of stakeholders “wisdom” reviews and advisors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The report to the president did not appear to get into the subject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Wearable Devices – New Innovation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Students in a shared service – objective social responsibility incubators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610659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6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I’ll do paid research for the sake of science, it offends me to be researched without consent.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research done with recruiters blackballed me pretty quickly. 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1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133600"/>
            <a:ext cx="3581400" cy="350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mom\AppData\Local\Microsoft\Windows\Temporary Internet Files\Content.IE5\WF11RUAW\MC90043244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0975"/>
            <a:ext cx="1816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Virtual or Augmented Reality on a device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Requires mobility/wireless(</a:t>
            </a:r>
            <a:r>
              <a:rPr lang="en-US" sz="2000" dirty="0" err="1" smtClean="0">
                <a:latin typeface="Arial Narrow" panose="020B0606020202030204" pitchFamily="34" charset="0"/>
              </a:rPr>
              <a:t>IaaS</a:t>
            </a:r>
            <a:r>
              <a:rPr lang="en-US" sz="2000" dirty="0" smtClean="0">
                <a:latin typeface="Arial Narrow" panose="020B0606020202030204" pitchFamily="34" charset="0"/>
              </a:rPr>
              <a:t>), service provider (</a:t>
            </a:r>
            <a:r>
              <a:rPr lang="en-US" sz="2000" dirty="0" err="1" smtClean="0">
                <a:latin typeface="Arial Narrow" panose="020B0606020202030204" pitchFamily="34" charset="0"/>
              </a:rPr>
              <a:t>Paas</a:t>
            </a:r>
            <a:r>
              <a:rPr lang="en-US" sz="2000" dirty="0" smtClean="0">
                <a:latin typeface="Arial Narrow" panose="020B0606020202030204" pitchFamily="34" charset="0"/>
              </a:rPr>
              <a:t>) and software as a service (SaaS)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5" name="Picture 3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44" y="3114759"/>
            <a:ext cx="990089" cy="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4085610"/>
            <a:ext cx="990089" cy="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694" y="3352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Records the view you see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089" y="4104848"/>
            <a:ext cx="1552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Records the way you respond to what you see.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8400" y="2958835"/>
            <a:ext cx="1791467" cy="46166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Google Glasses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94" y="2133600"/>
            <a:ext cx="3151172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Wearable Mobile Technology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175628"/>
            <a:ext cx="3581400" cy="350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13" name="Picture 3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4" y="3043024"/>
            <a:ext cx="990089" cy="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om\AppData\Local\Microsoft\Windows\Temporary Internet Files\Content.IE5\9DSN2SJ8\MC9004413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72200" y="4013875"/>
            <a:ext cx="990089" cy="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1894" y="3281065"/>
            <a:ext cx="12192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Presents Gaming as an option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virtual or augmented reality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289" y="4033113"/>
            <a:ext cx="1552413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Records the way you respond to what you see.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5357" y="2148488"/>
            <a:ext cx="33662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Content and Logging Sensor Data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1027" name="Picture 3" descr="C:\Users\mom\AppData\Local\Microsoft\Windows\Temporary Internet Files\Content.IE5\JK1I99A6\MP9004221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7" y="56769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m\AppData\Local\Microsoft\Windows\Temporary Internet Files\Content.IE5\WF11RUAW\MP90043066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61" y="5709805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m\AppData\Local\Microsoft\Windows\Temporary Internet Files\Content.IE5\VZU45Y02\MP9004307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0" y="5718715"/>
            <a:ext cx="1096488" cy="11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m\AppData\Local\Microsoft\Windows\Temporary Internet Files\Content.IE5\VEMSIFH1\MP90040521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38" y="5718715"/>
            <a:ext cx="1310540" cy="11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urved Connector 17"/>
          <p:cNvCxnSpPr/>
          <p:nvPr/>
        </p:nvCxnSpPr>
        <p:spPr>
          <a:xfrm rot="10800000" flipV="1">
            <a:off x="4229868" y="4508922"/>
            <a:ext cx="1637533" cy="116797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4817686" y="4631114"/>
            <a:ext cx="1337428" cy="7620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5448300" y="4762500"/>
            <a:ext cx="1295400" cy="457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5867400" y="4481394"/>
            <a:ext cx="1957208" cy="1157406"/>
          </a:xfrm>
          <a:prstGeom prst="curvedConnector3">
            <a:avLst>
              <a:gd name="adj1" fmla="val 184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228601" y="1447800"/>
            <a:ext cx="86106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Sensor Data/Logging/Metadata or Raw Data from Video, Audio and Web Activity or Texting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940" y="6489297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Begin with the two types of privacy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200" dirty="0" smtClean="0">
                <a:latin typeface="Arial Narrow" panose="020B0606020202030204" pitchFamily="34" charset="0"/>
              </a:rPr>
              <a:t>Clear Distinction between people as an individual and legal entities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Person Party Management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Legal Entity Party Management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Privacy as it relates to people as individuals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Privacy as it relates to the person as an agent of an organization or agency.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 citizen with rights and liberties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 potential consumer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An worker with a relationship acting on behalf of an organization or agency.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Organizations or agencies as a legal entity </a:t>
            </a:r>
          </a:p>
          <a:p>
            <a:r>
              <a:rPr lang="en-US" dirty="0">
                <a:latin typeface="Arial Narrow" panose="020B0606020202030204" pitchFamily="34" charset="0"/>
              </a:rPr>
              <a:t>Organizations or agencies with intellectual property.  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Maturity of the investments strategy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10-Operational 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20-Change and Improve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30-Innovate </a:t>
            </a:r>
            <a:endParaRPr lang="en-US" dirty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610659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3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 physical space versus a virtual space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 home or a virtual home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My kitchen isn’t as private as my bedroom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38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latin typeface="Arial Narrow" panose="020B0606020202030204" pitchFamily="34" charset="0"/>
              </a:rPr>
              <a:t>Intimacy Gradient Levels (NIEM group) 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latin typeface="Arial Narrow" panose="020B0606020202030204" pitchFamily="34" charset="0"/>
              </a:rPr>
              <a:t>W</a:t>
            </a:r>
            <a:r>
              <a:rPr lang="en-US" dirty="0" smtClean="0">
                <a:latin typeface="Arial Narrow" panose="020B0606020202030204" pitchFamily="34" charset="0"/>
              </a:rPr>
              <a:t>hole government moves from high cost low </a:t>
            </a:r>
          </a:p>
          <a:p>
            <a:pPr marL="347663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latin typeface="Arial Narrow" panose="020B0606020202030204" pitchFamily="34" charset="0"/>
              </a:rPr>
              <a:t>enforcement and low effectiveness in government </a:t>
            </a:r>
          </a:p>
          <a:p>
            <a:pPr marL="877824" lvl="4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 smtClean="0">
                <a:latin typeface="Arial Narrow" panose="020B0606020202030204" pitchFamily="34" charset="0"/>
              </a:rPr>
              <a:t>action ready using EA as the transformation opportunity </a:t>
            </a:r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latin typeface="Arial Narrow" panose="020B0606020202030204" pitchFamily="34" charset="0"/>
              </a:rPr>
              <a:t>A hierarchy of authority implies the top level rules are adopted at the lowest level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 smtClean="0">
                <a:latin typeface="Arial Narrow" panose="020B0606020202030204" pitchFamily="34" charset="0"/>
              </a:rPr>
              <a:t>Intimacy </a:t>
            </a:r>
            <a:r>
              <a:rPr lang="en-US" dirty="0">
                <a:latin typeface="Arial Narrow" panose="020B0606020202030204" pitchFamily="34" charset="0"/>
              </a:rPr>
              <a:t>gradient level 3 </a:t>
            </a:r>
            <a:r>
              <a:rPr lang="en-US" dirty="0" smtClean="0">
                <a:latin typeface="Arial Narrow" panose="020B0606020202030204" pitchFamily="34" charset="0"/>
              </a:rPr>
              <a:t>Federal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 smtClean="0">
                <a:latin typeface="Arial Narrow" panose="020B0606020202030204" pitchFamily="34" charset="0"/>
              </a:rPr>
              <a:t>Intimacy gradient level 4 state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latin typeface="Arial Narrow" panose="020B0606020202030204" pitchFamily="34" charset="0"/>
              </a:rPr>
              <a:t>Intimacy gradient level </a:t>
            </a:r>
            <a:r>
              <a:rPr lang="en-US" dirty="0" smtClean="0">
                <a:latin typeface="Arial Narrow" panose="020B0606020202030204" pitchFamily="34" charset="0"/>
              </a:rPr>
              <a:t>5 county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latin typeface="Arial Narrow" panose="020B0606020202030204" pitchFamily="34" charset="0"/>
              </a:rPr>
              <a:t>Intimacy gradient level </a:t>
            </a:r>
            <a:r>
              <a:rPr lang="en-US" dirty="0" smtClean="0">
                <a:latin typeface="Arial Narrow" panose="020B0606020202030204" pitchFamily="34" charset="0"/>
              </a:rPr>
              <a:t>6 city</a:t>
            </a:r>
          </a:p>
          <a:p>
            <a:pPr marL="649224" lvl="3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>
                <a:latin typeface="Arial Narrow" panose="020B0606020202030204" pitchFamily="34" charset="0"/>
              </a:rPr>
              <a:t>Intimacy gradient level </a:t>
            </a:r>
            <a:r>
              <a:rPr lang="en-US" dirty="0" smtClean="0">
                <a:latin typeface="Arial Narrow" panose="020B0606020202030204" pitchFamily="34" charset="0"/>
              </a:rPr>
              <a:t>7 </a:t>
            </a:r>
            <a:r>
              <a:rPr lang="en-US" dirty="0">
                <a:latin typeface="Arial Narrow" panose="020B0606020202030204" pitchFamily="34" charset="0"/>
              </a:rPr>
              <a:t>community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77824" lvl="4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 smtClean="0">
                <a:latin typeface="Arial Narrow" panose="020B0606020202030204" pitchFamily="34" charset="0"/>
              </a:rPr>
              <a:t>assume </a:t>
            </a:r>
            <a:r>
              <a:rPr lang="en-US" dirty="0">
                <a:latin typeface="Arial Narrow" panose="020B0606020202030204" pitchFamily="34" charset="0"/>
              </a:rPr>
              <a:t>Facebook, Google+, Twitter, Yahoo, Instagram, About.me with public access to minimal viable information  based on NIEM adoption.  </a:t>
            </a:r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dirty="0" smtClean="0">
                <a:latin typeface="Arial Narrow" panose="020B0606020202030204" pitchFamily="34" charset="0"/>
              </a:rPr>
              <a:t>Local control would only be achieved through adoption of standards universally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Pattern Language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200" dirty="0" smtClean="0">
                <a:latin typeface="Arial Narrow" panose="020B0606020202030204" pitchFamily="34" charset="0"/>
              </a:rPr>
              <a:t>for Access Groups In Government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52497"/>
              </p:ext>
            </p:extLst>
          </p:nvPr>
        </p:nvGraphicFramePr>
        <p:xfrm>
          <a:off x="6553200" y="228600"/>
          <a:ext cx="24048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4236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Access Group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X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Tax Debt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X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Healthcare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X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Education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X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Justice System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X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Federal,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State, Local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X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6"/>
          <p:cNvSpPr txBox="1">
            <a:spLocks/>
          </p:cNvSpPr>
          <p:nvPr/>
        </p:nvSpPr>
        <p:spPr>
          <a:xfrm>
            <a:off x="4875021" y="6415750"/>
            <a:ext cx="4191000" cy="32411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000" dirty="0" smtClean="0">
                <a:latin typeface="Arial Narrow" panose="020B0606020202030204" pitchFamily="34" charset="0"/>
              </a:rPr>
              <a:t>By Lisa Martinez Copyright 2014 @ Wicked Design Solutions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927140"/>
              </p:ext>
            </p:extLst>
          </p:nvPr>
        </p:nvGraphicFramePr>
        <p:xfrm>
          <a:off x="3505200" y="1447800"/>
          <a:ext cx="55626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Intimacy Gradient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200" dirty="0" smtClean="0">
                <a:latin typeface="Arial Narrow" panose="020B0606020202030204" pitchFamily="34" charset="0"/>
              </a:rPr>
              <a:t>Standards for Personal Cloud with a NIEM service (proposed)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7542"/>
              </p:ext>
            </p:extLst>
          </p:nvPr>
        </p:nvGraphicFramePr>
        <p:xfrm>
          <a:off x="228600" y="2347702"/>
          <a:ext cx="4267200" cy="3037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14400"/>
                <a:gridCol w="335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 Level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“Who” can be assigned to a group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IG1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Private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a person is alone without devices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IG2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Private with Device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and in own domain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Federal Tax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pushes to view in IG2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Medical and Mental Health with in IG4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with inputs to IG3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Education and Mandated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 Reporters push to IG3 and interact in IG5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IG6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Justice System </a:t>
                      </a:r>
                      <a:r>
                        <a:rPr lang="en-US" sz="1400" baseline="0" dirty="0" smtClean="0">
                          <a:latin typeface="Arial Narrow" panose="020B0606020202030204" pitchFamily="34" charset="0"/>
                        </a:rPr>
                        <a:t>“Pushes to” IG3 with interactions in IG6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652" y="56527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*See NIEM recovery use case assumes all IG2-5 data secured by region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875021" y="6415750"/>
            <a:ext cx="4191000" cy="32411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000" dirty="0" smtClean="0">
                <a:latin typeface="Arial Narrow" panose="020B0606020202030204" pitchFamily="34" charset="0"/>
              </a:rPr>
              <a:t>By Lisa Martinez Copyright 2014 @ Wicked Design Solutions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If we could supply $800.00 users with privacy, would it make sense not to connect these vital services?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Government pays once and re-uses.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We manage locally and get email, photos and blogs.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78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End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6610659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3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82000" cy="51204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 common model to plan and monitor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47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53"/>
            <a:ext cx="8229600" cy="137294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1.2.2. Evaluate Strategic Options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Multi-lateral Delivery and Universality. integrated and </a:t>
            </a:r>
            <a:r>
              <a:rPr lang="en-US" sz="2000" dirty="0" err="1" smtClean="0">
                <a:latin typeface="Arial Narrow" panose="020B0606020202030204" pitchFamily="34" charset="0"/>
              </a:rPr>
              <a:t>diferientiated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6902"/>
            <a:ext cx="4040188" cy="91529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Target P1 critical crisis prevention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6902"/>
            <a:ext cx="4041775" cy="91529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All US Social and Welfare P1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040188" cy="36397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886200" cy="3448049"/>
          </a:xfrm>
        </p:spPr>
      </p:pic>
    </p:spTree>
    <p:extLst>
      <p:ext uri="{BB962C8B-B14F-4D97-AF65-F5344CB8AC3E}">
        <p14:creationId xmlns:p14="http://schemas.microsoft.com/office/powerpoint/2010/main" val="2575758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Cost to Benefits with Risk Awareness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Financing for Development (</a:t>
            </a:r>
            <a:r>
              <a:rPr lang="en-US" dirty="0" err="1" smtClean="0">
                <a:latin typeface="Arial Narrow" panose="020B0606020202030204" pitchFamily="34" charset="0"/>
              </a:rPr>
              <a:t>FfD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Benefits – Direct Engagement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3860228" cy="28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Build a unified communication strategy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For people in communities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For people in the business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For business we seem to communicate well.</a:t>
            </a:r>
          </a:p>
        </p:txBody>
      </p:sp>
    </p:spTree>
    <p:extLst>
      <p:ext uri="{BB962C8B-B14F-4D97-AF65-F5344CB8AC3E}">
        <p14:creationId xmlns:p14="http://schemas.microsoft.com/office/powerpoint/2010/main" val="201589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0800000">
            <a:off x="4381500" y="2476499"/>
            <a:ext cx="533400" cy="990601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62760"/>
              </p:ext>
            </p:extLst>
          </p:nvPr>
        </p:nvGraphicFramePr>
        <p:xfrm>
          <a:off x="990600" y="3429000"/>
          <a:ext cx="7239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An Accelerated Student Led Support Model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Multi-disciplinary and Fully Integrated – serving more with less – safer and more secure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48377446"/>
              </p:ext>
            </p:extLst>
          </p:nvPr>
        </p:nvGraphicFramePr>
        <p:xfrm>
          <a:off x="2590800" y="2667000"/>
          <a:ext cx="4114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62303290"/>
              </p:ext>
            </p:extLst>
          </p:nvPr>
        </p:nvGraphicFramePr>
        <p:xfrm>
          <a:off x="381000" y="685800"/>
          <a:ext cx="853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05000" y="5885765"/>
            <a:ext cx="5486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1.  Design Vision and Strategy 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610659"/>
            <a:ext cx="30141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WICKED 2014@copyright Lisa Martinez 408.638.9016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1447800"/>
            <a:ext cx="51816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All humans grouped for a minimum viable system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91000" y="3124200"/>
            <a:ext cx="914400" cy="8382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Narrow" panose="020B0606020202030204" pitchFamily="34" charset="0"/>
              </a:rPr>
              <a:t>Students</a:t>
            </a:r>
            <a:endParaRPr 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8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Phase I – Get the actual population </a:t>
            </a:r>
            <a:r>
              <a:rPr lang="en-US" dirty="0" smtClean="0">
                <a:latin typeface="Arial Narrow" panose="020B0606020202030204" pitchFamily="34" charset="0"/>
              </a:rPr>
              <a:t>voice of the customer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Operational measurements for all parts of the world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Students are trusted and digitally connected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Get body cameras and acquire actual informed consent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5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</a:t>
            </a:r>
            <a:r>
              <a:rPr lang="en-US" dirty="0" smtClean="0">
                <a:latin typeface="Arial Narrow" panose="020B0606020202030204" pitchFamily="34" charset="0"/>
              </a:rPr>
              <a:t> design creates vision and strategy towards a new offer or new business in the way of setting the measurements for success and tools to aid in the ongoing monitoring of wellness.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Design the vision and strategy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200" b="0" dirty="0" smtClean="0">
                <a:latin typeface="Arial Narrow" panose="020B0606020202030204" pitchFamily="34" charset="0"/>
              </a:rPr>
              <a:t>N</a:t>
            </a:r>
            <a:r>
              <a:rPr lang="en-US" sz="2200" dirty="0" smtClean="0">
                <a:latin typeface="Arial Narrow" panose="020B0606020202030204" pitchFamily="34" charset="0"/>
              </a:rPr>
              <a:t>ew Offer or New Business</a:t>
            </a:r>
            <a:endParaRPr lang="en-U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8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2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12127</TotalTime>
  <Words>2003</Words>
  <Application>Microsoft Office PowerPoint</Application>
  <PresentationFormat>On-screen Show (4:3)</PresentationFormat>
  <Paragraphs>324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Students as a Shared Service Provider – Innovation-all for one </vt:lpstr>
      <vt:lpstr>Mitigation Action Plan</vt:lpstr>
      <vt:lpstr>Begin with the two types of privacy  Clear Distinction between people as an individual and legal entities</vt:lpstr>
      <vt:lpstr>Build a unified communication strategy</vt:lpstr>
      <vt:lpstr>An Accelerated Student Led Support Model Multi-disciplinary and Fully Integrated – serving more with less – safer and more secure</vt:lpstr>
      <vt:lpstr>PowerPoint Presentation</vt:lpstr>
      <vt:lpstr>Phase I – Get the actual population voice of the customer</vt:lpstr>
      <vt:lpstr>Design the vision and strategy  New Offer or New Business</vt:lpstr>
      <vt:lpstr>PowerPoint Presentation</vt:lpstr>
      <vt:lpstr>1.1.2. Understand the market and value streams</vt:lpstr>
      <vt:lpstr>1.2.2 Evaluate Strategic Options</vt:lpstr>
      <vt:lpstr>PowerPoint Presentation</vt:lpstr>
      <vt:lpstr>Customer Size by Resource and Risk Patterns are consistent across various subjects using a 3 by 3  patterns in a cube</vt:lpstr>
      <vt:lpstr>Workers in a Healthy Business  Worker skills to strategy and patterns  across any size business</vt:lpstr>
      <vt:lpstr>Three operating models  by profit or nonprofit patterns in local community development </vt:lpstr>
      <vt:lpstr>Let’s just say we might have made a mistake with mobility</vt:lpstr>
      <vt:lpstr>Before            and         After </vt:lpstr>
      <vt:lpstr>Technology was delivered and we are far beyond the point of return.</vt:lpstr>
      <vt:lpstr>Changing Mental Models</vt:lpstr>
      <vt:lpstr>Are our appliance really as smart as we need?  Do we want smart camera’s in our bedroom?</vt:lpstr>
      <vt:lpstr>Mobile Carrier – My View </vt:lpstr>
      <vt:lpstr>Mobile Carriers are generally overbilling by 35%, now they have an excuse.  Your applications prevent shut down.</vt:lpstr>
      <vt:lpstr>My Personal and Private Life</vt:lpstr>
      <vt:lpstr>Trust may work for men, but I’m afraid men are less likely to be condemned for their private lives.</vt:lpstr>
      <vt:lpstr>A consumer/citizens perspective How big data relates to a citizen and their privacy remains unknown?</vt:lpstr>
      <vt:lpstr>Trust was and is violated in the way people beyond the government are not concerned with our rights.</vt:lpstr>
      <vt:lpstr>Wearable Devices – New Innovation  Students in a shared service – objective social responsibility incubators</vt:lpstr>
      <vt:lpstr>I’ll do paid research for the sake of science, it offends me to be researched without consent.</vt:lpstr>
      <vt:lpstr>Virtual or Augmented Reality on a device Requires mobility/wireless(IaaS), service provider (Paas) and software as a service (SaaS)</vt:lpstr>
      <vt:lpstr>A physical space versus a virtual space</vt:lpstr>
      <vt:lpstr>Pattern Language  for Access Groups In Government </vt:lpstr>
      <vt:lpstr>Intimacy Gradient  Standards for Personal Cloud with a NIEM service (proposed)</vt:lpstr>
      <vt:lpstr>If we could supply $800.00 users with privacy, would it make sense not to connect these vital services?</vt:lpstr>
      <vt:lpstr>The End</vt:lpstr>
      <vt:lpstr>A common model to plan and monitor</vt:lpstr>
      <vt:lpstr>1.2.2. Evaluate Strategic Options Multi-lateral Delivery and Universality. integrated and diferientiated</vt:lpstr>
      <vt:lpstr>Cost to Benefits with Risk Awareness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Centered Design a civil right and liberty</dc:title>
  <dc:creator>Lisa Marie Martinez</dc:creator>
  <cp:lastModifiedBy>Lisa Marie Martinez</cp:lastModifiedBy>
  <cp:revision>39</cp:revision>
  <dcterms:created xsi:type="dcterms:W3CDTF">2014-05-18T05:17:52Z</dcterms:created>
  <dcterms:modified xsi:type="dcterms:W3CDTF">2015-03-08T22:49:11Z</dcterms:modified>
</cp:coreProperties>
</file>